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82" r:id="rId3"/>
    <p:sldId id="283" r:id="rId4"/>
    <p:sldId id="288" r:id="rId5"/>
    <p:sldId id="289" r:id="rId6"/>
    <p:sldId id="290" r:id="rId7"/>
    <p:sldId id="291" r:id="rId8"/>
    <p:sldId id="305" r:id="rId9"/>
    <p:sldId id="293" r:id="rId10"/>
    <p:sldId id="302" r:id="rId11"/>
    <p:sldId id="300" r:id="rId12"/>
    <p:sldId id="303" r:id="rId13"/>
    <p:sldId id="304" r:id="rId14"/>
  </p:sldIdLst>
  <p:sldSz cx="9144000" cy="6858000" type="screen4x3"/>
  <p:notesSz cx="6805613" cy="99441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155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sz="1050">
                <a:solidFill>
                  <a:sysClr val="windowText" lastClr="000000"/>
                </a:solidFill>
              </a:rPr>
              <a:t>Suddivisione percettori per titolo di studio</a:t>
            </a:r>
          </a:p>
        </c:rich>
      </c:tx>
      <c:layout>
        <c:manualLayout>
          <c:xMode val="edge"/>
          <c:yMode val="edge"/>
          <c:x val="6.2284259922055198E-2"/>
          <c:y val="0.90749985418489398"/>
        </c:manualLayout>
      </c:layout>
      <c:overlay val="0"/>
      <c:spPr>
        <a:noFill/>
        <a:ln>
          <a:noFill/>
        </a:ln>
        <a:effectLst/>
      </c:spPr>
    </c:title>
    <c:autoTitleDeleted val="0"/>
    <c:plotArea>
      <c:layout>
        <c:manualLayout>
          <c:layoutTarget val="inner"/>
          <c:xMode val="edge"/>
          <c:yMode val="edge"/>
          <c:x val="0.12673643276208132"/>
          <c:y val="3.1847079721095475E-2"/>
          <c:w val="0.50482170886727362"/>
          <c:h val="0.80930160007012863"/>
        </c:manualLayout>
      </c:layout>
      <c:pieChart>
        <c:varyColors val="1"/>
        <c:ser>
          <c:idx val="0"/>
          <c:order val="0"/>
          <c:tx>
            <c:strRef>
              <c:f>Sheet1!$A$2</c:f>
              <c:strCache>
                <c:ptCount val="1"/>
              </c:strCache>
            </c:strRef>
          </c:tx>
          <c:spPr>
            <a:ln>
              <a:solidFill>
                <a:schemeClr val="tx1"/>
              </a:solidFill>
            </a:ln>
          </c:spPr>
          <c:dPt>
            <c:idx val="0"/>
            <c:bubble3D val="0"/>
            <c:spPr>
              <a:solidFill>
                <a:schemeClr val="accent1"/>
              </a:solidFill>
              <a:ln>
                <a:solidFill>
                  <a:schemeClr val="tx1"/>
                </a:solid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A1F5-4233-941F-07AC9FA1D9CC}"/>
              </c:ext>
            </c:extLst>
          </c:dPt>
          <c:dPt>
            <c:idx val="1"/>
            <c:bubble3D val="0"/>
            <c:spPr>
              <a:solidFill>
                <a:schemeClr val="accent2"/>
              </a:solidFill>
              <a:ln>
                <a:solidFill>
                  <a:schemeClr val="tx1"/>
                </a:solid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A1F5-4233-941F-07AC9FA1D9CC}"/>
              </c:ext>
            </c:extLst>
          </c:dPt>
          <c:dPt>
            <c:idx val="2"/>
            <c:bubble3D val="0"/>
            <c:spPr>
              <a:solidFill>
                <a:schemeClr val="accent3"/>
              </a:solidFill>
              <a:ln>
                <a:solidFill>
                  <a:schemeClr val="tx1"/>
                </a:solid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A1F5-4233-941F-07AC9FA1D9CC}"/>
              </c:ext>
            </c:extLst>
          </c:dPt>
          <c:dPt>
            <c:idx val="3"/>
            <c:bubble3D val="0"/>
            <c:spPr>
              <a:solidFill>
                <a:schemeClr val="accent4"/>
              </a:solidFill>
              <a:ln>
                <a:solidFill>
                  <a:schemeClr val="tx1"/>
                </a:solid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A1F5-4233-941F-07AC9FA1D9CC}"/>
              </c:ext>
            </c:extLst>
          </c:dPt>
          <c:dPt>
            <c:idx val="4"/>
            <c:bubble3D val="0"/>
            <c:spPr>
              <a:solidFill>
                <a:srgbClr val="FF66CC"/>
              </a:solidFill>
              <a:ln>
                <a:solidFill>
                  <a:schemeClr val="tx1"/>
                </a:solid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A1F5-4233-941F-07AC9FA1D9CC}"/>
              </c:ext>
            </c:extLst>
          </c:dPt>
          <c:dLbls>
            <c:dLbl>
              <c:idx val="0"/>
              <c:layout>
                <c:manualLayout>
                  <c:x val="-8.0281348103545896E-2"/>
                  <c:y val="0.11586309287096687"/>
                </c:manualLayout>
              </c:layout>
              <c:tx>
                <c:rich>
                  <a:bodyPr rot="0" spcFirstLastPara="1" vertOverflow="ellipsis" vert="horz" wrap="square" lIns="38100" tIns="19050" rIns="38100" bIns="19050" anchor="ctr" anchorCtr="1">
                    <a:spAutoFit/>
                  </a:bodyPr>
                  <a:lstStyle/>
                  <a:p>
                    <a:pPr>
                      <a:defRPr sz="1000" b="1" i="0" u="none" strike="noStrike" kern="1200" baseline="0">
                        <a:solidFill>
                          <a:schemeClr val="dk1"/>
                        </a:solidFill>
                        <a:latin typeface="+mn-lt"/>
                        <a:ea typeface="+mn-ea"/>
                        <a:cs typeface="+mn-cs"/>
                      </a:defRPr>
                    </a:pPr>
                    <a:fld id="{BFDBF942-691B-4599-BEB4-24FE512152B8}" type="CATEGORYNAME">
                      <a:rPr lang="en-US" sz="800">
                        <a:ln>
                          <a:noFill/>
                        </a:ln>
                        <a:solidFill>
                          <a:schemeClr val="dk1"/>
                        </a:solidFill>
                        <a:latin typeface="+mn-lt"/>
                        <a:ea typeface="+mn-ea"/>
                        <a:cs typeface="+mn-cs"/>
                      </a:rPr>
                      <a:pPr>
                        <a:defRPr sz="1000" b="1" i="0" u="none" strike="noStrike" kern="1200" baseline="0">
                          <a:solidFill>
                            <a:schemeClr val="dk1"/>
                          </a:solidFill>
                          <a:latin typeface="+mn-lt"/>
                          <a:ea typeface="+mn-ea"/>
                          <a:cs typeface="+mn-cs"/>
                        </a:defRPr>
                      </a:pPr>
                      <a:t>[NOME CATEGORIA]</a:t>
                    </a:fld>
                    <a:r>
                      <a:rPr lang="en-US" baseline="0">
                        <a:ln>
                          <a:noFill/>
                        </a:ln>
                        <a:solidFill>
                          <a:schemeClr val="dk1"/>
                        </a:solidFill>
                        <a:latin typeface="+mn-lt"/>
                        <a:ea typeface="+mn-ea"/>
                        <a:cs typeface="+mn-cs"/>
                      </a:rPr>
                      <a:t>
</a:t>
                    </a:r>
                    <a:fld id="{47B4ABDB-25A1-485F-91A0-D8600B157522}" type="PERCENTAGE">
                      <a:rPr lang="en-US" baseline="0">
                        <a:ln>
                          <a:noFill/>
                        </a:ln>
                        <a:solidFill>
                          <a:schemeClr val="dk1"/>
                        </a:solidFill>
                        <a:latin typeface="+mn-lt"/>
                        <a:ea typeface="+mn-ea"/>
                        <a:cs typeface="+mn-cs"/>
                      </a:rPr>
                      <a:pPr>
                        <a:defRPr sz="1000" b="1" i="0" u="none" strike="noStrike" kern="1200" baseline="0">
                          <a:solidFill>
                            <a:schemeClr val="dk1"/>
                          </a:solidFill>
                          <a:latin typeface="+mn-lt"/>
                          <a:ea typeface="+mn-ea"/>
                          <a:cs typeface="+mn-cs"/>
                        </a:defRPr>
                      </a:pPr>
                      <a:t>[PERCENTUALE]</a:t>
                    </a:fld>
                    <a:endParaRPr lang="en-US" baseline="0">
                      <a:ln>
                        <a:noFill/>
                      </a:ln>
                      <a:solidFill>
                        <a:schemeClr val="dk1"/>
                      </a:solidFill>
                      <a:latin typeface="+mn-lt"/>
                      <a:ea typeface="+mn-ea"/>
                      <a:cs typeface="+mn-cs"/>
                    </a:endParaRPr>
                  </a:p>
                </c:rich>
              </c:tx>
              <c:spPr>
                <a:solidFill>
                  <a:schemeClr val="lt1"/>
                </a:solidFill>
                <a:ln w="12700" cap="flat" cmpd="sng" algn="ctr">
                  <a:solidFill>
                    <a:schemeClr val="tx1"/>
                  </a:solidFill>
                  <a:prstDash val="solid"/>
                  <a:miter lim="800000"/>
                </a:ln>
                <a:effectLst/>
              </c:spPr>
              <c:dLblPos val="bestFit"/>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A1F5-4233-941F-07AC9FA1D9CC}"/>
                </c:ext>
              </c:extLst>
            </c:dLbl>
            <c:dLbl>
              <c:idx val="1"/>
              <c:layout>
                <c:manualLayout>
                  <c:x val="-0.19256149966548311"/>
                  <c:y val="-0.11087754182242367"/>
                </c:manualLayout>
              </c:layout>
              <c:tx>
                <c:rich>
                  <a:bodyPr rot="0" spcFirstLastPara="1" vertOverflow="ellipsis" vert="horz" wrap="square" lIns="38100" tIns="19050" rIns="38100" bIns="19050" anchor="ctr" anchorCtr="1">
                    <a:spAutoFit/>
                  </a:bodyPr>
                  <a:lstStyle/>
                  <a:p>
                    <a:pPr>
                      <a:defRPr sz="1000" b="1" i="0" u="none" strike="noStrike" kern="1200" baseline="0">
                        <a:solidFill>
                          <a:schemeClr val="dk1"/>
                        </a:solidFill>
                        <a:latin typeface="+mn-lt"/>
                        <a:ea typeface="+mn-ea"/>
                        <a:cs typeface="+mn-cs"/>
                      </a:defRPr>
                    </a:pPr>
                    <a:fld id="{1A25652A-3400-4A5D-942B-51A94CB9E8F4}" type="CATEGORYNAME">
                      <a:rPr lang="en-US" sz="800">
                        <a:solidFill>
                          <a:schemeClr val="dk1"/>
                        </a:solidFill>
                        <a:latin typeface="+mn-lt"/>
                        <a:ea typeface="+mn-ea"/>
                        <a:cs typeface="+mn-cs"/>
                      </a:rPr>
                      <a:pPr>
                        <a:defRPr sz="1000" b="1" i="0" u="none" strike="noStrike" kern="1200" baseline="0">
                          <a:solidFill>
                            <a:schemeClr val="dk1"/>
                          </a:solidFill>
                          <a:latin typeface="+mn-lt"/>
                          <a:ea typeface="+mn-ea"/>
                          <a:cs typeface="+mn-cs"/>
                        </a:defRPr>
                      </a:pPr>
                      <a:t>[NOME CATEGORIA]</a:t>
                    </a:fld>
                    <a:r>
                      <a:rPr lang="en-US" baseline="0">
                        <a:solidFill>
                          <a:schemeClr val="dk1"/>
                        </a:solidFill>
                        <a:latin typeface="+mn-lt"/>
                        <a:ea typeface="+mn-ea"/>
                        <a:cs typeface="+mn-cs"/>
                      </a:rPr>
                      <a:t>
</a:t>
                    </a:r>
                    <a:fld id="{E28953DF-A5F1-461B-8C95-1ECCCC817D18}" type="PERCENTAGE">
                      <a:rPr lang="en-US" baseline="0">
                        <a:solidFill>
                          <a:schemeClr val="dk1"/>
                        </a:solidFill>
                        <a:latin typeface="+mn-lt"/>
                        <a:ea typeface="+mn-ea"/>
                        <a:cs typeface="+mn-cs"/>
                      </a:rPr>
                      <a:pPr>
                        <a:defRPr sz="1000" b="1" i="0" u="none" strike="noStrike" kern="1200" baseline="0">
                          <a:solidFill>
                            <a:schemeClr val="dk1"/>
                          </a:solidFill>
                          <a:latin typeface="+mn-lt"/>
                          <a:ea typeface="+mn-ea"/>
                          <a:cs typeface="+mn-cs"/>
                        </a:defRPr>
                      </a:pPr>
                      <a:t>[PERCENTUALE]</a:t>
                    </a:fld>
                    <a:endParaRPr lang="en-US" baseline="0">
                      <a:solidFill>
                        <a:schemeClr val="dk1"/>
                      </a:solidFill>
                      <a:latin typeface="+mn-lt"/>
                      <a:ea typeface="+mn-ea"/>
                      <a:cs typeface="+mn-cs"/>
                    </a:endParaRPr>
                  </a:p>
                </c:rich>
              </c:tx>
              <c:spPr>
                <a:solidFill>
                  <a:schemeClr val="lt1"/>
                </a:solidFill>
                <a:ln w="12700" cap="flat" cmpd="sng" algn="ctr">
                  <a:solidFill>
                    <a:schemeClr val="tx1"/>
                  </a:solidFill>
                  <a:prstDash val="solid"/>
                  <a:miter lim="800000"/>
                </a:ln>
                <a:effectLst/>
              </c:spPr>
              <c:dLblPos val="bestFit"/>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A1F5-4233-941F-07AC9FA1D9CC}"/>
                </c:ext>
              </c:extLst>
            </c:dLbl>
            <c:dLbl>
              <c:idx val="2"/>
              <c:layout>
                <c:manualLayout>
                  <c:x val="1.4965615511296384E-2"/>
                  <c:y val="1.4627906360189824E-2"/>
                </c:manualLayout>
              </c:layout>
              <c:tx>
                <c:rich>
                  <a:bodyPr rot="0" spcFirstLastPara="1" vertOverflow="ellipsis" vert="horz" wrap="square" lIns="38100" tIns="19050" rIns="38100" bIns="19050" anchor="ctr" anchorCtr="1">
                    <a:noAutofit/>
                  </a:bodyPr>
                  <a:lstStyle/>
                  <a:p>
                    <a:pPr>
                      <a:defRPr sz="1000" b="1" i="0" u="none" strike="noStrike" kern="1200" baseline="0">
                        <a:solidFill>
                          <a:schemeClr val="dk1"/>
                        </a:solidFill>
                        <a:latin typeface="+mn-lt"/>
                        <a:ea typeface="+mn-ea"/>
                        <a:cs typeface="+mn-cs"/>
                      </a:defRPr>
                    </a:pPr>
                    <a:fld id="{FCDC3E22-8DE8-4FF2-A254-E95AF732151F}" type="CATEGORYNAME">
                      <a:rPr lang="en-US" sz="800">
                        <a:solidFill>
                          <a:schemeClr val="dk1"/>
                        </a:solidFill>
                        <a:latin typeface="+mn-lt"/>
                        <a:ea typeface="+mn-ea"/>
                        <a:cs typeface="+mn-cs"/>
                      </a:rPr>
                      <a:pPr>
                        <a:defRPr sz="1000" b="1" i="0" u="none" strike="noStrike" kern="1200" baseline="0">
                          <a:solidFill>
                            <a:schemeClr val="dk1"/>
                          </a:solidFill>
                          <a:latin typeface="+mn-lt"/>
                          <a:ea typeface="+mn-ea"/>
                          <a:cs typeface="+mn-cs"/>
                        </a:defRPr>
                      </a:pPr>
                      <a:t>[NOME CATEGORIA]</a:t>
                    </a:fld>
                    <a:r>
                      <a:rPr lang="en-US" baseline="0">
                        <a:solidFill>
                          <a:schemeClr val="dk1"/>
                        </a:solidFill>
                        <a:latin typeface="+mn-lt"/>
                        <a:ea typeface="+mn-ea"/>
                        <a:cs typeface="+mn-cs"/>
                      </a:rPr>
                      <a:t>
</a:t>
                    </a:r>
                    <a:fld id="{BB1142F8-5AD8-4133-BB7C-624065DE7909}" type="PERCENTAGE">
                      <a:rPr lang="en-US" baseline="0">
                        <a:solidFill>
                          <a:schemeClr val="dk1"/>
                        </a:solidFill>
                        <a:latin typeface="+mn-lt"/>
                        <a:ea typeface="+mn-ea"/>
                        <a:cs typeface="+mn-cs"/>
                      </a:rPr>
                      <a:pPr>
                        <a:defRPr sz="1000" b="1" i="0" u="none" strike="noStrike" kern="1200" baseline="0">
                          <a:solidFill>
                            <a:schemeClr val="dk1"/>
                          </a:solidFill>
                          <a:latin typeface="+mn-lt"/>
                          <a:ea typeface="+mn-ea"/>
                          <a:cs typeface="+mn-cs"/>
                        </a:defRPr>
                      </a:pPr>
                      <a:t>[PERCENTUALE]</a:t>
                    </a:fld>
                    <a:endParaRPr lang="en-US" baseline="0">
                      <a:solidFill>
                        <a:schemeClr val="dk1"/>
                      </a:solidFill>
                      <a:latin typeface="+mn-lt"/>
                      <a:ea typeface="+mn-ea"/>
                      <a:cs typeface="+mn-cs"/>
                    </a:endParaRPr>
                  </a:p>
                </c:rich>
              </c:tx>
              <c:spPr>
                <a:solidFill>
                  <a:schemeClr val="lt1"/>
                </a:solidFill>
                <a:ln w="12700" cap="flat" cmpd="sng" algn="ctr">
                  <a:solidFill>
                    <a:schemeClr val="dk1"/>
                  </a:solidFill>
                  <a:prstDash val="solid"/>
                  <a:miter lim="800000"/>
                </a:ln>
                <a:effectLst/>
              </c:spPr>
              <c:dLblPos val="bestFit"/>
              <c:showLegendKey val="0"/>
              <c:showVal val="0"/>
              <c:showCatName val="1"/>
              <c:showSerName val="0"/>
              <c:showPercent val="1"/>
              <c:showBubbleSize val="0"/>
              <c:extLst>
                <c:ext xmlns:c15="http://schemas.microsoft.com/office/drawing/2012/chart" uri="{CE6537A1-D6FC-4f65-9D91-7224C49458BB}">
                  <c15:layout>
                    <c:manualLayout>
                      <c:w val="0.23890931372549021"/>
                      <c:h val="0.14121212121212121"/>
                    </c:manualLayout>
                  </c15:layout>
                  <c15:dlblFieldTable/>
                  <c15:showDataLabelsRange val="0"/>
                </c:ext>
                <c:ext xmlns:c16="http://schemas.microsoft.com/office/drawing/2014/chart" uri="{C3380CC4-5D6E-409C-BE32-E72D297353CC}">
                  <c16:uniqueId val="{00000005-A1F5-4233-941F-07AC9FA1D9CC}"/>
                </c:ext>
              </c:extLst>
            </c:dLbl>
            <c:dLbl>
              <c:idx val="3"/>
              <c:layout>
                <c:manualLayout>
                  <c:x val="8.9475258607379968E-2"/>
                  <c:y val="0.14997030674196041"/>
                </c:manualLayout>
              </c:layout>
              <c:tx>
                <c:rich>
                  <a:bodyPr rot="0" spcFirstLastPara="1" vertOverflow="ellipsis" vert="horz" wrap="square" lIns="38100" tIns="19050" rIns="38100" bIns="19050" anchor="ctr" anchorCtr="1">
                    <a:spAutoFit/>
                  </a:bodyPr>
                  <a:lstStyle/>
                  <a:p>
                    <a:pPr>
                      <a:defRPr sz="1000" b="1" i="0" u="none" strike="noStrike" kern="1200" baseline="0">
                        <a:solidFill>
                          <a:schemeClr val="dk1"/>
                        </a:solidFill>
                        <a:latin typeface="+mn-lt"/>
                        <a:ea typeface="+mn-ea"/>
                        <a:cs typeface="+mn-cs"/>
                      </a:defRPr>
                    </a:pPr>
                    <a:fld id="{E6DF78B9-AECD-453B-BC2D-E30FDDD33027}" type="CATEGORYNAME">
                      <a:rPr lang="en-US" sz="800">
                        <a:solidFill>
                          <a:schemeClr val="dk1"/>
                        </a:solidFill>
                        <a:latin typeface="+mn-lt"/>
                        <a:ea typeface="+mn-ea"/>
                        <a:cs typeface="+mn-cs"/>
                      </a:rPr>
                      <a:pPr>
                        <a:defRPr sz="1000" b="1" i="0" u="none" strike="noStrike" kern="1200" baseline="0">
                          <a:solidFill>
                            <a:schemeClr val="dk1"/>
                          </a:solidFill>
                          <a:latin typeface="+mn-lt"/>
                          <a:ea typeface="+mn-ea"/>
                          <a:cs typeface="+mn-cs"/>
                        </a:defRPr>
                      </a:pPr>
                      <a:t>[NOME CATEGORIA]</a:t>
                    </a:fld>
                    <a:r>
                      <a:rPr lang="en-US" baseline="0">
                        <a:solidFill>
                          <a:schemeClr val="dk1"/>
                        </a:solidFill>
                        <a:latin typeface="+mn-lt"/>
                        <a:ea typeface="+mn-ea"/>
                        <a:cs typeface="+mn-cs"/>
                      </a:rPr>
                      <a:t>
</a:t>
                    </a:r>
                    <a:fld id="{974ED84A-0274-4357-8FA4-E15365D12878}" type="PERCENTAGE">
                      <a:rPr lang="en-US" baseline="0">
                        <a:solidFill>
                          <a:schemeClr val="dk1"/>
                        </a:solidFill>
                        <a:latin typeface="+mn-lt"/>
                        <a:ea typeface="+mn-ea"/>
                        <a:cs typeface="+mn-cs"/>
                      </a:rPr>
                      <a:pPr>
                        <a:defRPr sz="1000" b="1" i="0" u="none" strike="noStrike" kern="1200" baseline="0">
                          <a:solidFill>
                            <a:schemeClr val="dk1"/>
                          </a:solidFill>
                          <a:latin typeface="+mn-lt"/>
                          <a:ea typeface="+mn-ea"/>
                          <a:cs typeface="+mn-cs"/>
                        </a:defRPr>
                      </a:pPr>
                      <a:t>[PERCENTUALE]</a:t>
                    </a:fld>
                    <a:endParaRPr lang="en-US" baseline="0">
                      <a:solidFill>
                        <a:schemeClr val="dk1"/>
                      </a:solidFill>
                      <a:latin typeface="+mn-lt"/>
                      <a:ea typeface="+mn-ea"/>
                      <a:cs typeface="+mn-cs"/>
                    </a:endParaRPr>
                  </a:p>
                </c:rich>
              </c:tx>
              <c:spPr>
                <a:solidFill>
                  <a:schemeClr val="lt1"/>
                </a:solidFill>
                <a:ln w="12700" cap="flat" cmpd="sng" algn="ctr">
                  <a:solidFill>
                    <a:schemeClr val="dk1"/>
                  </a:solidFill>
                  <a:prstDash val="solid"/>
                  <a:miter lim="800000"/>
                </a:ln>
                <a:effectLst/>
              </c:spPr>
              <c:dLblPos val="bestFit"/>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A1F5-4233-941F-07AC9FA1D9CC}"/>
                </c:ext>
              </c:extLst>
            </c:dLbl>
            <c:dLbl>
              <c:idx val="4"/>
              <c:layout>
                <c:manualLayout>
                  <c:x val="1.3143141114713531E-2"/>
                  <c:y val="3.6115750682679831E-2"/>
                </c:manualLayout>
              </c:layout>
              <c:tx>
                <c:rich>
                  <a:bodyPr rot="0" spcFirstLastPara="1" vertOverflow="ellipsis" vert="horz" wrap="square" lIns="38100" tIns="19050" rIns="38100" bIns="19050" anchor="ctr" anchorCtr="1">
                    <a:spAutoFit/>
                  </a:bodyPr>
                  <a:lstStyle/>
                  <a:p>
                    <a:pPr>
                      <a:defRPr sz="1000" b="1" i="0" u="none" strike="noStrike" kern="1200" baseline="0">
                        <a:solidFill>
                          <a:schemeClr val="dk1"/>
                        </a:solidFill>
                        <a:latin typeface="+mn-lt"/>
                        <a:ea typeface="+mn-ea"/>
                        <a:cs typeface="+mn-cs"/>
                      </a:defRPr>
                    </a:pPr>
                    <a:fld id="{8FC298D2-DBBB-433D-8398-AAE620BD72A1}" type="CATEGORYNAME">
                      <a:rPr lang="en-US" sz="800">
                        <a:solidFill>
                          <a:schemeClr val="dk1"/>
                        </a:solidFill>
                        <a:latin typeface="+mn-lt"/>
                        <a:ea typeface="+mn-ea"/>
                        <a:cs typeface="+mn-cs"/>
                      </a:rPr>
                      <a:pPr>
                        <a:defRPr sz="1000" b="1" i="0" u="none" strike="noStrike" kern="1200" baseline="0">
                          <a:solidFill>
                            <a:schemeClr val="dk1"/>
                          </a:solidFill>
                          <a:latin typeface="+mn-lt"/>
                          <a:ea typeface="+mn-ea"/>
                          <a:cs typeface="+mn-cs"/>
                        </a:defRPr>
                      </a:pPr>
                      <a:t>[NOME CATEGORIA]</a:t>
                    </a:fld>
                    <a:r>
                      <a:rPr lang="en-US" baseline="0">
                        <a:solidFill>
                          <a:schemeClr val="dk1"/>
                        </a:solidFill>
                        <a:latin typeface="+mn-lt"/>
                        <a:ea typeface="+mn-ea"/>
                        <a:cs typeface="+mn-cs"/>
                      </a:rPr>
                      <a:t>
</a:t>
                    </a:r>
                    <a:fld id="{33690B8A-DA26-4A43-988A-C683F6225463}" type="PERCENTAGE">
                      <a:rPr lang="en-US" baseline="0">
                        <a:solidFill>
                          <a:schemeClr val="dk1"/>
                        </a:solidFill>
                        <a:latin typeface="+mn-lt"/>
                        <a:ea typeface="+mn-ea"/>
                        <a:cs typeface="+mn-cs"/>
                      </a:rPr>
                      <a:pPr>
                        <a:defRPr sz="1000" b="1" i="0" u="none" strike="noStrike" kern="1200" baseline="0">
                          <a:solidFill>
                            <a:schemeClr val="dk1"/>
                          </a:solidFill>
                          <a:latin typeface="+mn-lt"/>
                          <a:ea typeface="+mn-ea"/>
                          <a:cs typeface="+mn-cs"/>
                        </a:defRPr>
                      </a:pPr>
                      <a:t>[PERCENTUALE]</a:t>
                    </a:fld>
                    <a:endParaRPr lang="en-US" baseline="0">
                      <a:solidFill>
                        <a:schemeClr val="dk1"/>
                      </a:solidFill>
                      <a:latin typeface="+mn-lt"/>
                      <a:ea typeface="+mn-ea"/>
                      <a:cs typeface="+mn-cs"/>
                    </a:endParaRPr>
                  </a:p>
                </c:rich>
              </c:tx>
              <c:spPr>
                <a:solidFill>
                  <a:schemeClr val="lt1"/>
                </a:solidFill>
                <a:ln w="12700" cap="flat" cmpd="sng" algn="ctr">
                  <a:solidFill>
                    <a:schemeClr val="dk1"/>
                  </a:solidFill>
                  <a:prstDash val="solid"/>
                  <a:miter lim="800000"/>
                </a:ln>
                <a:effectLst/>
              </c:spPr>
              <c:dLblPos val="bestFit"/>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A1F5-4233-941F-07AC9FA1D9CC}"/>
                </c:ext>
              </c:extLst>
            </c:dLbl>
            <c:spPr>
              <a:noFill/>
              <a:ln>
                <a:solidFill>
                  <a:schemeClr val="tx1"/>
                </a:solid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it-IT"/>
              </a:p>
            </c:txPr>
            <c:dLblPos val="ctr"/>
            <c:showLegendKey val="0"/>
            <c:showVal val="0"/>
            <c:showCatName val="1"/>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Sheet1!$B$1:$F$1</c:f>
              <c:strCache>
                <c:ptCount val="5"/>
                <c:pt idx="0">
                  <c:v>LICENZA ELEMENTARE</c:v>
                </c:pt>
                <c:pt idx="1">
                  <c:v>LICENZA MEDIA</c:v>
                </c:pt>
                <c:pt idx="2">
                  <c:v>QUALIFICA TRIENNALE/PROFESSIONALE</c:v>
                </c:pt>
                <c:pt idx="3">
                  <c:v>DIPLOMA QUINQUENNALE</c:v>
                </c:pt>
                <c:pt idx="4">
                  <c:v>LAUREA</c:v>
                </c:pt>
              </c:strCache>
            </c:strRef>
          </c:cat>
          <c:val>
            <c:numRef>
              <c:f>Sheet1!$B$2:$F$2</c:f>
              <c:numCache>
                <c:formatCode>General</c:formatCode>
                <c:ptCount val="5"/>
                <c:pt idx="0">
                  <c:v>31</c:v>
                </c:pt>
                <c:pt idx="1">
                  <c:v>190</c:v>
                </c:pt>
                <c:pt idx="2">
                  <c:v>32</c:v>
                </c:pt>
                <c:pt idx="3">
                  <c:v>50</c:v>
                </c:pt>
                <c:pt idx="4">
                  <c:v>12</c:v>
                </c:pt>
              </c:numCache>
            </c:numRef>
          </c:val>
          <c:extLst>
            <c:ext xmlns:c16="http://schemas.microsoft.com/office/drawing/2014/chart" uri="{C3380CC4-5D6E-409C-BE32-E72D297353CC}">
              <c16:uniqueId val="{0000000A-A1F5-4233-941F-07AC9FA1D9CC}"/>
            </c:ext>
          </c:extLst>
        </c:ser>
        <c:ser>
          <c:idx val="1"/>
          <c:order val="1"/>
          <c:tx>
            <c:strRef>
              <c:f>Sheet1!$A$3</c:f>
              <c:strCache>
                <c:ptCount val="1"/>
              </c:strCache>
            </c:strRef>
          </c:tx>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C-A1F5-4233-941F-07AC9FA1D9CC}"/>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E-A1F5-4233-941F-07AC9FA1D9CC}"/>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0-A1F5-4233-941F-07AC9FA1D9CC}"/>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2-A1F5-4233-941F-07AC9FA1D9CC}"/>
              </c:ext>
            </c:extLst>
          </c:dPt>
          <c:dPt>
            <c:idx val="4"/>
            <c:bubble3D val="0"/>
            <c:spPr>
              <a:solidFill>
                <a:schemeClr val="accent5"/>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4-A1F5-4233-941F-07AC9FA1D9CC}"/>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it-IT"/>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Sheet1!$B$1:$F$1</c:f>
              <c:strCache>
                <c:ptCount val="5"/>
                <c:pt idx="0">
                  <c:v>LICENZA ELEMENTARE</c:v>
                </c:pt>
                <c:pt idx="1">
                  <c:v>LICENZA MEDIA</c:v>
                </c:pt>
                <c:pt idx="2">
                  <c:v>QUALIFICA TRIENNALE/PROFESSIONALE</c:v>
                </c:pt>
                <c:pt idx="3">
                  <c:v>DIPLOMA QUINQUENNALE</c:v>
                </c:pt>
                <c:pt idx="4">
                  <c:v>LAUREA</c:v>
                </c:pt>
              </c:strCache>
            </c:strRef>
          </c:cat>
          <c:val>
            <c:numRef>
              <c:f>Sheet1!$B$3:$F$3</c:f>
              <c:numCache>
                <c:formatCode>General</c:formatCode>
                <c:ptCount val="5"/>
              </c:numCache>
            </c:numRef>
          </c:val>
          <c:extLst>
            <c:ext xmlns:c16="http://schemas.microsoft.com/office/drawing/2014/chart" uri="{C3380CC4-5D6E-409C-BE32-E72D297353CC}">
              <c16:uniqueId val="{00000015-A1F5-4233-941F-07AC9FA1D9CC}"/>
            </c:ext>
          </c:extLst>
        </c:ser>
        <c:ser>
          <c:idx val="2"/>
          <c:order val="2"/>
          <c:tx>
            <c:strRef>
              <c:f>Sheet1!$A$4</c:f>
              <c:strCache>
                <c:ptCount val="1"/>
              </c:strCache>
            </c:strRef>
          </c:tx>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7-A1F5-4233-941F-07AC9FA1D9CC}"/>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9-A1F5-4233-941F-07AC9FA1D9CC}"/>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B-A1F5-4233-941F-07AC9FA1D9CC}"/>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D-A1F5-4233-941F-07AC9FA1D9CC}"/>
              </c:ext>
            </c:extLst>
          </c:dPt>
          <c:dPt>
            <c:idx val="4"/>
            <c:bubble3D val="0"/>
            <c:spPr>
              <a:solidFill>
                <a:schemeClr val="accent5"/>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F-A1F5-4233-941F-07AC9FA1D9CC}"/>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it-IT"/>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Sheet1!$B$1:$F$1</c:f>
              <c:strCache>
                <c:ptCount val="5"/>
                <c:pt idx="0">
                  <c:v>LICENZA ELEMENTARE</c:v>
                </c:pt>
                <c:pt idx="1">
                  <c:v>LICENZA MEDIA</c:v>
                </c:pt>
                <c:pt idx="2">
                  <c:v>QUALIFICA TRIENNALE/PROFESSIONALE</c:v>
                </c:pt>
                <c:pt idx="3">
                  <c:v>DIPLOMA QUINQUENNALE</c:v>
                </c:pt>
                <c:pt idx="4">
                  <c:v>LAUREA</c:v>
                </c:pt>
              </c:strCache>
            </c:strRef>
          </c:cat>
          <c:val>
            <c:numRef>
              <c:f>Sheet1!$B$4:$F$4</c:f>
              <c:numCache>
                <c:formatCode>General</c:formatCode>
                <c:ptCount val="5"/>
              </c:numCache>
            </c:numRef>
          </c:val>
          <c:extLst>
            <c:ext xmlns:c16="http://schemas.microsoft.com/office/drawing/2014/chart" uri="{C3380CC4-5D6E-409C-BE32-E72D297353CC}">
              <c16:uniqueId val="{00000020-A1F5-4233-941F-07AC9FA1D9CC}"/>
            </c:ext>
          </c:extLst>
        </c:ser>
        <c:dLbls>
          <c:showLegendKey val="0"/>
          <c:showVal val="0"/>
          <c:showCatName val="0"/>
          <c:showSerName val="0"/>
          <c:showPercent val="1"/>
          <c:showBubbleSize val="0"/>
          <c:showLeaderLines val="1"/>
        </c:dLbls>
        <c:firstSliceAng val="0"/>
      </c:pieChart>
      <c:spPr>
        <a:noFill/>
        <a:ln>
          <a:noFill/>
        </a:ln>
        <a:effectLst/>
      </c:spPr>
    </c:plotArea>
    <c:legend>
      <c:legendPos val="r"/>
      <c:layout>
        <c:manualLayout>
          <c:xMode val="edge"/>
          <c:yMode val="edge"/>
          <c:x val="0.663853668107663"/>
          <c:y val="0.33398228217543557"/>
          <c:w val="0.33001888091194503"/>
          <c:h val="0.28409289747872435"/>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it-IT"/>
        </a:p>
      </c:txPr>
    </c:legend>
    <c:plotVisOnly val="1"/>
    <c:dispBlanksAs val="zero"/>
    <c:showDLblsOverMax val="0"/>
  </c:chart>
  <c:spPr>
    <a:noFill/>
    <a:ln w="9525" cap="flat" cmpd="sng" algn="ctr">
      <a:solidFill>
        <a:schemeClr val="dk1">
          <a:lumMod val="25000"/>
          <a:lumOff val="75000"/>
        </a:schemeClr>
      </a:solidFill>
      <a:round/>
    </a:ln>
    <a:effectLst/>
  </c:spPr>
  <c:txPr>
    <a:bodyPr/>
    <a:lstStyle/>
    <a:p>
      <a:pPr>
        <a:defRPr/>
      </a:pPr>
      <a:endParaRPr lang="it-IT"/>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sz="1050">
                <a:solidFill>
                  <a:sysClr val="windowText" lastClr="000000"/>
                </a:solidFill>
              </a:rPr>
              <a:t>Suddivisione percettori per</a:t>
            </a:r>
            <a:r>
              <a:rPr lang="en-US" sz="1050" baseline="0">
                <a:solidFill>
                  <a:sysClr val="windowText" lastClr="000000"/>
                </a:solidFill>
              </a:rPr>
              <a:t> competenze informatiche</a:t>
            </a:r>
            <a:endParaRPr lang="en-US" sz="1050">
              <a:solidFill>
                <a:sysClr val="windowText" lastClr="000000"/>
              </a:solidFill>
            </a:endParaRPr>
          </a:p>
        </c:rich>
      </c:tx>
      <c:layout>
        <c:manualLayout>
          <c:xMode val="edge"/>
          <c:yMode val="edge"/>
          <c:x val="6.2284259922055198E-2"/>
          <c:y val="0.90749985418489398"/>
        </c:manualLayout>
      </c:layout>
      <c:overlay val="0"/>
      <c:spPr>
        <a:noFill/>
        <a:ln>
          <a:noFill/>
        </a:ln>
        <a:effectLst/>
      </c:spPr>
    </c:title>
    <c:autoTitleDeleted val="0"/>
    <c:plotArea>
      <c:layout>
        <c:manualLayout>
          <c:layoutTarget val="inner"/>
          <c:xMode val="edge"/>
          <c:yMode val="edge"/>
          <c:x val="0.12673643276208132"/>
          <c:y val="3.1847079721095475E-2"/>
          <c:w val="0.52154153588240759"/>
          <c:h val="0.83623645364076604"/>
        </c:manualLayout>
      </c:layout>
      <c:pieChart>
        <c:varyColors val="1"/>
        <c:ser>
          <c:idx val="0"/>
          <c:order val="0"/>
          <c:tx>
            <c:strRef>
              <c:f>Sheet1!$A$2</c:f>
              <c:strCache>
                <c:ptCount val="1"/>
              </c:strCache>
            </c:strRef>
          </c:tx>
          <c:spPr>
            <a:ln>
              <a:solidFill>
                <a:schemeClr val="tx1"/>
              </a:solidFill>
            </a:ln>
          </c:spPr>
          <c:dPt>
            <c:idx val="0"/>
            <c:bubble3D val="0"/>
            <c:spPr>
              <a:solidFill>
                <a:schemeClr val="accent1"/>
              </a:solidFill>
              <a:ln>
                <a:solidFill>
                  <a:schemeClr val="tx1"/>
                </a:solid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7307-4937-B47F-3E1202E2EF2B}"/>
              </c:ext>
            </c:extLst>
          </c:dPt>
          <c:dPt>
            <c:idx val="1"/>
            <c:bubble3D val="0"/>
            <c:spPr>
              <a:solidFill>
                <a:schemeClr val="accent2"/>
              </a:solidFill>
              <a:ln>
                <a:solidFill>
                  <a:schemeClr val="tx1"/>
                </a:solid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7307-4937-B47F-3E1202E2EF2B}"/>
              </c:ext>
            </c:extLst>
          </c:dPt>
          <c:dPt>
            <c:idx val="2"/>
            <c:bubble3D val="0"/>
            <c:spPr>
              <a:solidFill>
                <a:schemeClr val="accent3"/>
              </a:solidFill>
              <a:ln>
                <a:solidFill>
                  <a:schemeClr val="tx1"/>
                </a:solid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7307-4937-B47F-3E1202E2EF2B}"/>
              </c:ext>
            </c:extLst>
          </c:dPt>
          <c:dPt>
            <c:idx val="3"/>
            <c:bubble3D val="0"/>
            <c:spPr>
              <a:solidFill>
                <a:schemeClr val="accent4"/>
              </a:solidFill>
              <a:ln>
                <a:solidFill>
                  <a:schemeClr val="tx1"/>
                </a:solid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7307-4937-B47F-3E1202E2EF2B}"/>
              </c:ext>
            </c:extLst>
          </c:dPt>
          <c:dLbls>
            <c:dLbl>
              <c:idx val="0"/>
              <c:layout>
                <c:manualLayout>
                  <c:x val="-0.11970856828204628"/>
                  <c:y val="0.17908060943388562"/>
                </c:manualLayout>
              </c:layout>
              <c:tx>
                <c:rich>
                  <a:bodyPr rot="0" spcFirstLastPara="1" vertOverflow="ellipsis" vert="horz" wrap="square" lIns="38100" tIns="19050" rIns="38100" bIns="19050" anchor="ctr" anchorCtr="1">
                    <a:spAutoFit/>
                  </a:bodyPr>
                  <a:lstStyle/>
                  <a:p>
                    <a:pPr>
                      <a:defRPr sz="1000" b="1" i="0" u="none" strike="noStrike" kern="1200" baseline="0">
                        <a:solidFill>
                          <a:schemeClr val="dk1"/>
                        </a:solidFill>
                        <a:latin typeface="+mn-lt"/>
                        <a:ea typeface="+mn-ea"/>
                        <a:cs typeface="+mn-cs"/>
                      </a:defRPr>
                    </a:pPr>
                    <a:fld id="{BFDBF942-691B-4599-BEB4-24FE512152B8}" type="CATEGORYNAME">
                      <a:rPr lang="en-US" sz="800">
                        <a:ln>
                          <a:noFill/>
                        </a:ln>
                        <a:solidFill>
                          <a:schemeClr val="dk1"/>
                        </a:solidFill>
                        <a:latin typeface="+mn-lt"/>
                        <a:ea typeface="+mn-ea"/>
                        <a:cs typeface="+mn-cs"/>
                      </a:rPr>
                      <a:pPr>
                        <a:defRPr sz="1000" b="1" i="0" u="none" strike="noStrike" kern="1200" baseline="0">
                          <a:solidFill>
                            <a:schemeClr val="dk1"/>
                          </a:solidFill>
                          <a:latin typeface="+mn-lt"/>
                          <a:ea typeface="+mn-ea"/>
                          <a:cs typeface="+mn-cs"/>
                        </a:defRPr>
                      </a:pPr>
                      <a:t>[NOME CATEGORIA]</a:t>
                    </a:fld>
                    <a:r>
                      <a:rPr lang="en-US" baseline="0">
                        <a:ln>
                          <a:noFill/>
                        </a:ln>
                        <a:solidFill>
                          <a:schemeClr val="dk1"/>
                        </a:solidFill>
                        <a:latin typeface="+mn-lt"/>
                        <a:ea typeface="+mn-ea"/>
                        <a:cs typeface="+mn-cs"/>
                      </a:rPr>
                      <a:t>
</a:t>
                    </a:r>
                    <a:fld id="{47B4ABDB-25A1-485F-91A0-D8600B157522}" type="PERCENTAGE">
                      <a:rPr lang="en-US" baseline="0">
                        <a:ln>
                          <a:noFill/>
                        </a:ln>
                        <a:solidFill>
                          <a:schemeClr val="dk1"/>
                        </a:solidFill>
                        <a:latin typeface="+mn-lt"/>
                        <a:ea typeface="+mn-ea"/>
                        <a:cs typeface="+mn-cs"/>
                      </a:rPr>
                      <a:pPr>
                        <a:defRPr sz="1000" b="1" i="0" u="none" strike="noStrike" kern="1200" baseline="0">
                          <a:solidFill>
                            <a:schemeClr val="dk1"/>
                          </a:solidFill>
                          <a:latin typeface="+mn-lt"/>
                          <a:ea typeface="+mn-ea"/>
                          <a:cs typeface="+mn-cs"/>
                        </a:defRPr>
                      </a:pPr>
                      <a:t>[PERCENTUALE]</a:t>
                    </a:fld>
                    <a:endParaRPr lang="en-US" baseline="0">
                      <a:ln>
                        <a:noFill/>
                      </a:ln>
                      <a:solidFill>
                        <a:schemeClr val="dk1"/>
                      </a:solidFill>
                      <a:latin typeface="+mn-lt"/>
                      <a:ea typeface="+mn-ea"/>
                      <a:cs typeface="+mn-cs"/>
                    </a:endParaRPr>
                  </a:p>
                </c:rich>
              </c:tx>
              <c:spPr>
                <a:solidFill>
                  <a:schemeClr val="lt1"/>
                </a:solidFill>
                <a:ln w="12700" cap="flat" cmpd="sng" algn="ctr">
                  <a:solidFill>
                    <a:schemeClr val="tx1"/>
                  </a:solidFill>
                  <a:prstDash val="solid"/>
                  <a:miter lim="800000"/>
                </a:ln>
                <a:effectLst/>
              </c:spPr>
              <c:dLblPos val="bestFit"/>
              <c:showLegendKey val="0"/>
              <c:showVal val="1"/>
              <c:showCatName val="1"/>
              <c:showSerName val="1"/>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7307-4937-B47F-3E1202E2EF2B}"/>
                </c:ext>
              </c:extLst>
            </c:dLbl>
            <c:dLbl>
              <c:idx val="1"/>
              <c:layout>
                <c:manualLayout>
                  <c:x val="-7.4279631315021119E-2"/>
                  <c:y val="-0.24396690057728831"/>
                </c:manualLayout>
              </c:layout>
              <c:tx>
                <c:rich>
                  <a:bodyPr rot="0" spcFirstLastPara="1" vertOverflow="ellipsis" vert="horz" wrap="square" lIns="38100" tIns="19050" rIns="38100" bIns="19050" anchor="ctr" anchorCtr="1">
                    <a:spAutoFit/>
                  </a:bodyPr>
                  <a:lstStyle/>
                  <a:p>
                    <a:pPr>
                      <a:defRPr sz="1000" b="1" i="0" u="none" strike="noStrike" kern="1200" baseline="0">
                        <a:solidFill>
                          <a:schemeClr val="dk1"/>
                        </a:solidFill>
                        <a:latin typeface="+mn-lt"/>
                        <a:ea typeface="+mn-ea"/>
                        <a:cs typeface="+mn-cs"/>
                      </a:defRPr>
                    </a:pPr>
                    <a:fld id="{1A25652A-3400-4A5D-942B-51A94CB9E8F4}" type="CATEGORYNAME">
                      <a:rPr lang="en-US" sz="800">
                        <a:solidFill>
                          <a:schemeClr val="dk1"/>
                        </a:solidFill>
                        <a:latin typeface="+mn-lt"/>
                        <a:ea typeface="+mn-ea"/>
                        <a:cs typeface="+mn-cs"/>
                      </a:rPr>
                      <a:pPr>
                        <a:defRPr sz="1000" b="1" i="0" u="none" strike="noStrike" kern="1200" baseline="0">
                          <a:solidFill>
                            <a:schemeClr val="dk1"/>
                          </a:solidFill>
                          <a:latin typeface="+mn-lt"/>
                          <a:ea typeface="+mn-ea"/>
                          <a:cs typeface="+mn-cs"/>
                        </a:defRPr>
                      </a:pPr>
                      <a:t>[NOME CATEGORIA]</a:t>
                    </a:fld>
                    <a:r>
                      <a:rPr lang="en-US" baseline="0">
                        <a:solidFill>
                          <a:schemeClr val="dk1"/>
                        </a:solidFill>
                        <a:latin typeface="+mn-lt"/>
                        <a:ea typeface="+mn-ea"/>
                        <a:cs typeface="+mn-cs"/>
                      </a:rPr>
                      <a:t>
</a:t>
                    </a:r>
                    <a:fld id="{E28953DF-A5F1-461B-8C95-1ECCCC817D18}" type="PERCENTAGE">
                      <a:rPr lang="en-US" baseline="0">
                        <a:solidFill>
                          <a:schemeClr val="dk1"/>
                        </a:solidFill>
                        <a:latin typeface="+mn-lt"/>
                        <a:ea typeface="+mn-ea"/>
                        <a:cs typeface="+mn-cs"/>
                      </a:rPr>
                      <a:pPr>
                        <a:defRPr sz="1000" b="1" i="0" u="none" strike="noStrike" kern="1200" baseline="0">
                          <a:solidFill>
                            <a:schemeClr val="dk1"/>
                          </a:solidFill>
                          <a:latin typeface="+mn-lt"/>
                          <a:ea typeface="+mn-ea"/>
                          <a:cs typeface="+mn-cs"/>
                        </a:defRPr>
                      </a:pPr>
                      <a:t>[PERCENTUALE]</a:t>
                    </a:fld>
                    <a:endParaRPr lang="en-US" baseline="0">
                      <a:solidFill>
                        <a:schemeClr val="dk1"/>
                      </a:solidFill>
                      <a:latin typeface="+mn-lt"/>
                      <a:ea typeface="+mn-ea"/>
                      <a:cs typeface="+mn-cs"/>
                    </a:endParaRPr>
                  </a:p>
                </c:rich>
              </c:tx>
              <c:spPr>
                <a:solidFill>
                  <a:schemeClr val="lt1"/>
                </a:solidFill>
                <a:ln w="12700" cap="flat" cmpd="sng" algn="ctr">
                  <a:solidFill>
                    <a:schemeClr val="tx1"/>
                  </a:solidFill>
                  <a:prstDash val="solid"/>
                  <a:miter lim="800000"/>
                </a:ln>
                <a:effectLst/>
              </c:spPr>
              <c:dLblPos val="bestFit"/>
              <c:showLegendKey val="0"/>
              <c:showVal val="1"/>
              <c:showCatName val="1"/>
              <c:showSerName val="1"/>
              <c:showPercent val="1"/>
              <c:showBubbleSize val="0"/>
              <c:extLst>
                <c:ext xmlns:c15="http://schemas.microsoft.com/office/drawing/2012/chart" uri="{CE6537A1-D6FC-4f65-9D91-7224C49458BB}">
                  <c15:layout>
                    <c:manualLayout>
                      <c:w val="9.8422909317285742E-2"/>
                      <c:h val="9.119946764265513E-2"/>
                    </c:manualLayout>
                  </c15:layout>
                  <c15:dlblFieldTable/>
                  <c15:showDataLabelsRange val="0"/>
                </c:ext>
                <c:ext xmlns:c16="http://schemas.microsoft.com/office/drawing/2014/chart" uri="{C3380CC4-5D6E-409C-BE32-E72D297353CC}">
                  <c16:uniqueId val="{00000003-7307-4937-B47F-3E1202E2EF2B}"/>
                </c:ext>
              </c:extLst>
            </c:dLbl>
            <c:dLbl>
              <c:idx val="2"/>
              <c:layout>
                <c:manualLayout>
                  <c:x val="0.15196303019707114"/>
                  <c:y val="9.4481639304320006E-2"/>
                </c:manualLayout>
              </c:layout>
              <c:tx>
                <c:rich>
                  <a:bodyPr rot="0" spcFirstLastPara="1" vertOverflow="ellipsis" vert="horz" wrap="square" lIns="38100" tIns="19050" rIns="38100" bIns="19050" anchor="ctr" anchorCtr="1">
                    <a:noAutofit/>
                  </a:bodyPr>
                  <a:lstStyle/>
                  <a:p>
                    <a:pPr>
                      <a:defRPr sz="1000" b="1" i="0" u="none" strike="noStrike" kern="1200" baseline="0">
                        <a:solidFill>
                          <a:schemeClr val="dk1"/>
                        </a:solidFill>
                        <a:latin typeface="+mn-lt"/>
                        <a:ea typeface="+mn-ea"/>
                        <a:cs typeface="+mn-cs"/>
                      </a:defRPr>
                    </a:pPr>
                    <a:fld id="{FCDC3E22-8DE8-4FF2-A254-E95AF732151F}" type="CATEGORYNAME">
                      <a:rPr lang="en-US" sz="800">
                        <a:solidFill>
                          <a:schemeClr val="dk1"/>
                        </a:solidFill>
                        <a:latin typeface="+mn-lt"/>
                        <a:ea typeface="+mn-ea"/>
                        <a:cs typeface="+mn-cs"/>
                      </a:rPr>
                      <a:pPr>
                        <a:defRPr sz="1000" b="1" i="0" u="none" strike="noStrike" kern="1200" baseline="0">
                          <a:solidFill>
                            <a:schemeClr val="dk1"/>
                          </a:solidFill>
                          <a:latin typeface="+mn-lt"/>
                          <a:ea typeface="+mn-ea"/>
                          <a:cs typeface="+mn-cs"/>
                        </a:defRPr>
                      </a:pPr>
                      <a:t>[NOME CATEGORIA]</a:t>
                    </a:fld>
                    <a:r>
                      <a:rPr lang="en-US" baseline="0">
                        <a:solidFill>
                          <a:schemeClr val="dk1"/>
                        </a:solidFill>
                        <a:latin typeface="+mn-lt"/>
                        <a:ea typeface="+mn-ea"/>
                        <a:cs typeface="+mn-cs"/>
                      </a:rPr>
                      <a:t>
</a:t>
                    </a:r>
                    <a:fld id="{BB1142F8-5AD8-4133-BB7C-624065DE7909}" type="PERCENTAGE">
                      <a:rPr lang="en-US" baseline="0">
                        <a:solidFill>
                          <a:schemeClr val="dk1"/>
                        </a:solidFill>
                        <a:latin typeface="+mn-lt"/>
                        <a:ea typeface="+mn-ea"/>
                        <a:cs typeface="+mn-cs"/>
                      </a:rPr>
                      <a:pPr>
                        <a:defRPr sz="1000" b="1" i="0" u="none" strike="noStrike" kern="1200" baseline="0">
                          <a:solidFill>
                            <a:schemeClr val="dk1"/>
                          </a:solidFill>
                          <a:latin typeface="+mn-lt"/>
                          <a:ea typeface="+mn-ea"/>
                          <a:cs typeface="+mn-cs"/>
                        </a:defRPr>
                      </a:pPr>
                      <a:t>[PERCENTUALE]</a:t>
                    </a:fld>
                    <a:endParaRPr lang="en-US" baseline="0">
                      <a:solidFill>
                        <a:schemeClr val="dk1"/>
                      </a:solidFill>
                      <a:latin typeface="+mn-lt"/>
                      <a:ea typeface="+mn-ea"/>
                      <a:cs typeface="+mn-cs"/>
                    </a:endParaRPr>
                  </a:p>
                </c:rich>
              </c:tx>
              <c:spPr>
                <a:solidFill>
                  <a:schemeClr val="lt1"/>
                </a:solidFill>
                <a:ln w="12700" cap="flat" cmpd="sng" algn="ctr">
                  <a:solidFill>
                    <a:schemeClr val="dk1"/>
                  </a:solidFill>
                  <a:prstDash val="solid"/>
                  <a:miter lim="800000"/>
                </a:ln>
                <a:effectLst/>
              </c:spPr>
              <c:dLblPos val="bestFit"/>
              <c:showLegendKey val="0"/>
              <c:showVal val="1"/>
              <c:showCatName val="1"/>
              <c:showSerName val="1"/>
              <c:showPercent val="1"/>
              <c:showBubbleSize val="0"/>
              <c:extLst>
                <c:ext xmlns:c15="http://schemas.microsoft.com/office/drawing/2012/chart" uri="{CE6537A1-D6FC-4f65-9D91-7224C49458BB}">
                  <c15:layout>
                    <c:manualLayout>
                      <c:w val="0.11025190641375263"/>
                      <c:h val="0.14121223950316808"/>
                    </c:manualLayout>
                  </c15:layout>
                  <c15:dlblFieldTable/>
                  <c15:showDataLabelsRange val="0"/>
                </c:ext>
                <c:ext xmlns:c16="http://schemas.microsoft.com/office/drawing/2014/chart" uri="{C3380CC4-5D6E-409C-BE32-E72D297353CC}">
                  <c16:uniqueId val="{00000005-7307-4937-B47F-3E1202E2EF2B}"/>
                </c:ext>
              </c:extLst>
            </c:dLbl>
            <c:dLbl>
              <c:idx val="3"/>
              <c:layout>
                <c:manualLayout>
                  <c:x val="3.9672359900851745E-2"/>
                  <c:y val="6.6789363856551709E-2"/>
                </c:manualLayout>
              </c:layout>
              <c:tx>
                <c:rich>
                  <a:bodyPr rot="0" spcFirstLastPara="1" vertOverflow="ellipsis" vert="horz" wrap="square" lIns="38100" tIns="19050" rIns="38100" bIns="19050" anchor="ctr" anchorCtr="1">
                    <a:spAutoFit/>
                  </a:bodyPr>
                  <a:lstStyle/>
                  <a:p>
                    <a:pPr>
                      <a:defRPr sz="1000" b="1" i="0" u="none" strike="noStrike" kern="1200" baseline="0">
                        <a:solidFill>
                          <a:schemeClr val="dk1"/>
                        </a:solidFill>
                        <a:latin typeface="+mn-lt"/>
                        <a:ea typeface="+mn-ea"/>
                        <a:cs typeface="+mn-cs"/>
                      </a:defRPr>
                    </a:pPr>
                    <a:fld id="{E6DF78B9-AECD-453B-BC2D-E30FDDD33027}" type="CATEGORYNAME">
                      <a:rPr lang="en-US" sz="800">
                        <a:solidFill>
                          <a:schemeClr val="dk1"/>
                        </a:solidFill>
                        <a:latin typeface="+mn-lt"/>
                        <a:ea typeface="+mn-ea"/>
                        <a:cs typeface="+mn-cs"/>
                      </a:rPr>
                      <a:pPr>
                        <a:defRPr sz="1000" b="1" i="0" u="none" strike="noStrike" kern="1200" baseline="0">
                          <a:solidFill>
                            <a:schemeClr val="dk1"/>
                          </a:solidFill>
                          <a:latin typeface="+mn-lt"/>
                          <a:ea typeface="+mn-ea"/>
                          <a:cs typeface="+mn-cs"/>
                        </a:defRPr>
                      </a:pPr>
                      <a:t>[NOME CATEGORIA]</a:t>
                    </a:fld>
                    <a:r>
                      <a:rPr lang="en-US" baseline="0">
                        <a:solidFill>
                          <a:schemeClr val="dk1"/>
                        </a:solidFill>
                        <a:latin typeface="+mn-lt"/>
                        <a:ea typeface="+mn-ea"/>
                        <a:cs typeface="+mn-cs"/>
                      </a:rPr>
                      <a:t>
</a:t>
                    </a:r>
                    <a:fld id="{974ED84A-0274-4357-8FA4-E15365D12878}" type="PERCENTAGE">
                      <a:rPr lang="en-US" baseline="0">
                        <a:solidFill>
                          <a:schemeClr val="dk1"/>
                        </a:solidFill>
                        <a:latin typeface="+mn-lt"/>
                        <a:ea typeface="+mn-ea"/>
                        <a:cs typeface="+mn-cs"/>
                      </a:rPr>
                      <a:pPr>
                        <a:defRPr sz="1000" b="1" i="0" u="none" strike="noStrike" kern="1200" baseline="0">
                          <a:solidFill>
                            <a:schemeClr val="dk1"/>
                          </a:solidFill>
                          <a:latin typeface="+mn-lt"/>
                          <a:ea typeface="+mn-ea"/>
                          <a:cs typeface="+mn-cs"/>
                        </a:defRPr>
                      </a:pPr>
                      <a:t>[PERCENTUALE]</a:t>
                    </a:fld>
                    <a:endParaRPr lang="en-US" baseline="0">
                      <a:solidFill>
                        <a:schemeClr val="dk1"/>
                      </a:solidFill>
                      <a:latin typeface="+mn-lt"/>
                      <a:ea typeface="+mn-ea"/>
                      <a:cs typeface="+mn-cs"/>
                    </a:endParaRPr>
                  </a:p>
                </c:rich>
              </c:tx>
              <c:spPr>
                <a:solidFill>
                  <a:schemeClr val="lt1"/>
                </a:solidFill>
                <a:ln w="12700" cap="flat" cmpd="sng" algn="ctr">
                  <a:solidFill>
                    <a:schemeClr val="dk1"/>
                  </a:solidFill>
                  <a:prstDash val="solid"/>
                  <a:miter lim="800000"/>
                </a:ln>
                <a:effectLst/>
              </c:spPr>
              <c:dLblPos val="bestFit"/>
              <c:showLegendKey val="0"/>
              <c:showVal val="1"/>
              <c:showCatName val="1"/>
              <c:showSerName val="1"/>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7307-4937-B47F-3E1202E2EF2B}"/>
                </c:ext>
              </c:extLst>
            </c:dLbl>
            <c:spPr>
              <a:noFill/>
              <a:ln>
                <a:solidFill>
                  <a:schemeClr val="tx1"/>
                </a:solid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it-IT"/>
              </a:p>
            </c:txPr>
            <c:dLblPos val="ctr"/>
            <c:showLegendKey val="0"/>
            <c:showVal val="1"/>
            <c:showCatName val="1"/>
            <c:showSerName val="1"/>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Sheet1!$B$1:$E$1</c:f>
              <c:strCache>
                <c:ptCount val="4"/>
                <c:pt idx="0">
                  <c:v>NESSUNA</c:v>
                </c:pt>
                <c:pt idx="1">
                  <c:v>BASE</c:v>
                </c:pt>
                <c:pt idx="2">
                  <c:v>AUTONOMO</c:v>
                </c:pt>
                <c:pt idx="3">
                  <c:v>AVANZATO</c:v>
                </c:pt>
              </c:strCache>
            </c:strRef>
          </c:cat>
          <c:val>
            <c:numRef>
              <c:f>Sheet1!$B$2:$E$2</c:f>
              <c:numCache>
                <c:formatCode>General</c:formatCode>
                <c:ptCount val="4"/>
                <c:pt idx="0">
                  <c:v>68</c:v>
                </c:pt>
                <c:pt idx="1">
                  <c:v>122</c:v>
                </c:pt>
                <c:pt idx="2">
                  <c:v>79</c:v>
                </c:pt>
                <c:pt idx="3">
                  <c:v>21</c:v>
                </c:pt>
              </c:numCache>
            </c:numRef>
          </c:val>
          <c:extLst>
            <c:ext xmlns:c16="http://schemas.microsoft.com/office/drawing/2014/chart" uri="{C3380CC4-5D6E-409C-BE32-E72D297353CC}">
              <c16:uniqueId val="{00000008-7307-4937-B47F-3E1202E2EF2B}"/>
            </c:ext>
          </c:extLst>
        </c:ser>
        <c:ser>
          <c:idx val="1"/>
          <c:order val="1"/>
          <c:tx>
            <c:strRef>
              <c:f>Sheet1!$A$3</c:f>
              <c:strCache>
                <c:ptCount val="1"/>
              </c:strCache>
            </c:strRef>
          </c:tx>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A-7307-4937-B47F-3E1202E2EF2B}"/>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C-7307-4937-B47F-3E1202E2EF2B}"/>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E-7307-4937-B47F-3E1202E2EF2B}"/>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0-7307-4937-B47F-3E1202E2EF2B}"/>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it-IT"/>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Sheet1!$B$1:$E$1</c:f>
              <c:strCache>
                <c:ptCount val="4"/>
                <c:pt idx="0">
                  <c:v>NESSUNA</c:v>
                </c:pt>
                <c:pt idx="1">
                  <c:v>BASE</c:v>
                </c:pt>
                <c:pt idx="2">
                  <c:v>AUTONOMO</c:v>
                </c:pt>
                <c:pt idx="3">
                  <c:v>AVANZATO</c:v>
                </c:pt>
              </c:strCache>
            </c:strRef>
          </c:cat>
          <c:val>
            <c:numRef>
              <c:f>Sheet1!$B$3:$E$3</c:f>
              <c:numCache>
                <c:formatCode>General</c:formatCode>
                <c:ptCount val="4"/>
              </c:numCache>
            </c:numRef>
          </c:val>
          <c:extLst>
            <c:ext xmlns:c16="http://schemas.microsoft.com/office/drawing/2014/chart" uri="{C3380CC4-5D6E-409C-BE32-E72D297353CC}">
              <c16:uniqueId val="{00000011-7307-4937-B47F-3E1202E2EF2B}"/>
            </c:ext>
          </c:extLst>
        </c:ser>
        <c:ser>
          <c:idx val="2"/>
          <c:order val="2"/>
          <c:tx>
            <c:strRef>
              <c:f>Sheet1!$A$4</c:f>
              <c:strCache>
                <c:ptCount val="1"/>
              </c:strCache>
            </c:strRef>
          </c:tx>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3-7307-4937-B47F-3E1202E2EF2B}"/>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5-7307-4937-B47F-3E1202E2EF2B}"/>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7-7307-4937-B47F-3E1202E2EF2B}"/>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9-7307-4937-B47F-3E1202E2EF2B}"/>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it-IT"/>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Sheet1!$B$1:$E$1</c:f>
              <c:strCache>
                <c:ptCount val="4"/>
                <c:pt idx="0">
                  <c:v>NESSUNA</c:v>
                </c:pt>
                <c:pt idx="1">
                  <c:v>BASE</c:v>
                </c:pt>
                <c:pt idx="2">
                  <c:v>AUTONOMO</c:v>
                </c:pt>
                <c:pt idx="3">
                  <c:v>AVANZATO</c:v>
                </c:pt>
              </c:strCache>
            </c:strRef>
          </c:cat>
          <c:val>
            <c:numRef>
              <c:f>Sheet1!$B$4:$E$4</c:f>
              <c:numCache>
                <c:formatCode>General</c:formatCode>
                <c:ptCount val="4"/>
              </c:numCache>
            </c:numRef>
          </c:val>
          <c:extLst>
            <c:ext xmlns:c16="http://schemas.microsoft.com/office/drawing/2014/chart" uri="{C3380CC4-5D6E-409C-BE32-E72D297353CC}">
              <c16:uniqueId val="{0000001A-7307-4937-B47F-3E1202E2EF2B}"/>
            </c:ext>
          </c:extLst>
        </c:ser>
        <c:dLbls>
          <c:showLegendKey val="0"/>
          <c:showVal val="0"/>
          <c:showCatName val="0"/>
          <c:showSerName val="0"/>
          <c:showPercent val="1"/>
          <c:showBubbleSize val="0"/>
          <c:showLeaderLines val="1"/>
        </c:dLbls>
        <c:firstSliceAng val="0"/>
      </c:pieChart>
      <c:spPr>
        <a:noFill/>
        <a:ln>
          <a:noFill/>
        </a:ln>
        <a:effectLst/>
      </c:spPr>
    </c:plotArea>
    <c:legend>
      <c:legendPos val="r"/>
      <c:layout>
        <c:manualLayout>
          <c:xMode val="edge"/>
          <c:yMode val="edge"/>
          <c:x val="0.76543668190054781"/>
          <c:y val="0.37152962351175089"/>
          <c:w val="0.22626284082200873"/>
          <c:h val="0.28409289747872435"/>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it-IT"/>
        </a:p>
      </c:txPr>
    </c:legend>
    <c:plotVisOnly val="1"/>
    <c:dispBlanksAs val="zero"/>
    <c:showDLblsOverMax val="0"/>
  </c:chart>
  <c:spPr>
    <a:noFill/>
    <a:ln w="9525" cap="flat" cmpd="sng" algn="ctr">
      <a:solidFill>
        <a:schemeClr val="dk1">
          <a:lumMod val="25000"/>
          <a:lumOff val="75000"/>
        </a:schemeClr>
      </a:solidFill>
      <a:round/>
    </a:ln>
    <a:effectLst/>
  </c:spPr>
  <c:txPr>
    <a:bodyPr/>
    <a:lstStyle/>
    <a:p>
      <a:pPr>
        <a:defRPr/>
      </a:pPr>
      <a:endParaRPr lang="it-IT"/>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54450" y="0"/>
            <a:ext cx="2949575" cy="498475"/>
          </a:xfrm>
          <a:prstGeom prst="rect">
            <a:avLst/>
          </a:prstGeom>
        </p:spPr>
        <p:txBody>
          <a:bodyPr vert="horz" lIns="91440" tIns="45720" rIns="91440" bIns="45720" rtlCol="0"/>
          <a:lstStyle>
            <a:lvl1pPr algn="r">
              <a:defRPr sz="1200"/>
            </a:lvl1pPr>
          </a:lstStyle>
          <a:p>
            <a:fld id="{F3D64E09-B394-4579-8E72-900E24B2AA48}" type="datetimeFigureOut">
              <a:rPr lang="it-IT" smtClean="0"/>
              <a:t>13/11/2020</a:t>
            </a:fld>
            <a:endParaRPr lang="it-IT"/>
          </a:p>
        </p:txBody>
      </p:sp>
      <p:sp>
        <p:nvSpPr>
          <p:cNvPr id="4" name="Segnaposto immagine diapositiva 3"/>
          <p:cNvSpPr>
            <a:spLocks noGrp="1" noRot="1" noChangeAspect="1"/>
          </p:cNvSpPr>
          <p:nvPr>
            <p:ph type="sldImg" idx="2"/>
          </p:nvPr>
        </p:nvSpPr>
        <p:spPr>
          <a:xfrm>
            <a:off x="1165225" y="1243013"/>
            <a:ext cx="4475163" cy="3355975"/>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1038" y="4786313"/>
            <a:ext cx="5443537" cy="3914775"/>
          </a:xfrm>
          <a:prstGeom prst="rect">
            <a:avLst/>
          </a:prstGeom>
        </p:spPr>
        <p:txBody>
          <a:bodyPr vert="horz" lIns="91440" tIns="45720" rIns="91440" bIns="45720" rtlCol="0"/>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445625"/>
            <a:ext cx="2949575" cy="498475"/>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54450" y="9445625"/>
            <a:ext cx="2949575" cy="498475"/>
          </a:xfrm>
          <a:prstGeom prst="rect">
            <a:avLst/>
          </a:prstGeom>
        </p:spPr>
        <p:txBody>
          <a:bodyPr vert="horz" lIns="91440" tIns="45720" rIns="91440" bIns="45720" rtlCol="0" anchor="b"/>
          <a:lstStyle>
            <a:lvl1pPr algn="r">
              <a:defRPr sz="1200"/>
            </a:lvl1pPr>
          </a:lstStyle>
          <a:p>
            <a:fld id="{FCA801AB-3997-4672-93F5-5162791F35E1}" type="slidenum">
              <a:rPr lang="it-IT" smtClean="0"/>
              <a:t>‹N›</a:t>
            </a:fld>
            <a:endParaRPr lang="it-IT"/>
          </a:p>
        </p:txBody>
      </p:sp>
    </p:spTree>
    <p:extLst>
      <p:ext uri="{BB962C8B-B14F-4D97-AF65-F5344CB8AC3E}">
        <p14:creationId xmlns:p14="http://schemas.microsoft.com/office/powerpoint/2010/main" val="19290949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43589E93-EADD-43E4-B41C-0546D86F2B97}" type="datetimeFigureOut">
              <a:rPr lang="it-IT" smtClean="0"/>
              <a:pPr/>
              <a:t>13/11/2020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6D0E64A-1F8C-439C-BEFE-877E593FC7E7}" type="slidenum">
              <a:rPr lang="it-IT" smtClean="0"/>
              <a:pPr/>
              <a:t>‹N›</a:t>
            </a:fld>
            <a:endParaRPr lang="it-IT"/>
          </a:p>
        </p:txBody>
      </p:sp>
    </p:spTree>
    <p:extLst>
      <p:ext uri="{BB962C8B-B14F-4D97-AF65-F5344CB8AC3E}">
        <p14:creationId xmlns:p14="http://schemas.microsoft.com/office/powerpoint/2010/main" val="1170371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43589E93-EADD-43E4-B41C-0546D86F2B97}" type="datetimeFigureOut">
              <a:rPr lang="it-IT" smtClean="0"/>
              <a:pPr/>
              <a:t>13/11/2020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6D0E64A-1F8C-439C-BEFE-877E593FC7E7}" type="slidenum">
              <a:rPr lang="it-IT" smtClean="0"/>
              <a:pPr/>
              <a:t>‹N›</a:t>
            </a:fld>
            <a:endParaRPr lang="it-IT"/>
          </a:p>
        </p:txBody>
      </p:sp>
    </p:spTree>
    <p:extLst>
      <p:ext uri="{BB962C8B-B14F-4D97-AF65-F5344CB8AC3E}">
        <p14:creationId xmlns:p14="http://schemas.microsoft.com/office/powerpoint/2010/main" val="20558069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43589E93-EADD-43E4-B41C-0546D86F2B97}" type="datetimeFigureOut">
              <a:rPr lang="it-IT" smtClean="0"/>
              <a:pPr/>
              <a:t>13/11/2020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6D0E64A-1F8C-439C-BEFE-877E593FC7E7}" type="slidenum">
              <a:rPr lang="it-IT" smtClean="0"/>
              <a:pPr/>
              <a:t>‹N›</a:t>
            </a:fld>
            <a:endParaRPr lang="it-IT"/>
          </a:p>
        </p:txBody>
      </p:sp>
    </p:spTree>
    <p:extLst>
      <p:ext uri="{BB962C8B-B14F-4D97-AF65-F5344CB8AC3E}">
        <p14:creationId xmlns:p14="http://schemas.microsoft.com/office/powerpoint/2010/main" val="29535021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43589E93-EADD-43E4-B41C-0546D86F2B97}" type="datetimeFigureOut">
              <a:rPr lang="it-IT" smtClean="0"/>
              <a:pPr/>
              <a:t>13/11/2020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6D0E64A-1F8C-439C-BEFE-877E593FC7E7}" type="slidenum">
              <a:rPr lang="it-IT" smtClean="0"/>
              <a:pPr/>
              <a:t>‹N›</a:t>
            </a:fld>
            <a:endParaRPr lang="it-IT"/>
          </a:p>
        </p:txBody>
      </p:sp>
    </p:spTree>
    <p:extLst>
      <p:ext uri="{BB962C8B-B14F-4D97-AF65-F5344CB8AC3E}">
        <p14:creationId xmlns:p14="http://schemas.microsoft.com/office/powerpoint/2010/main" val="6429366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p>
            <a:fld id="{43589E93-EADD-43E4-B41C-0546D86F2B97}" type="datetimeFigureOut">
              <a:rPr lang="it-IT" smtClean="0"/>
              <a:pPr/>
              <a:t>13/11/2020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6D0E64A-1F8C-439C-BEFE-877E593FC7E7}" type="slidenum">
              <a:rPr lang="it-IT" smtClean="0"/>
              <a:pPr/>
              <a:t>‹N›</a:t>
            </a:fld>
            <a:endParaRPr lang="it-IT"/>
          </a:p>
        </p:txBody>
      </p:sp>
    </p:spTree>
    <p:extLst>
      <p:ext uri="{BB962C8B-B14F-4D97-AF65-F5344CB8AC3E}">
        <p14:creationId xmlns:p14="http://schemas.microsoft.com/office/powerpoint/2010/main" val="3059886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43589E93-EADD-43E4-B41C-0546D86F2B97}" type="datetimeFigureOut">
              <a:rPr lang="it-IT" smtClean="0"/>
              <a:pPr/>
              <a:t>13/11/2020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6D0E64A-1F8C-439C-BEFE-877E593FC7E7}" type="slidenum">
              <a:rPr lang="it-IT" smtClean="0"/>
              <a:pPr/>
              <a:t>‹N›</a:t>
            </a:fld>
            <a:endParaRPr lang="it-IT"/>
          </a:p>
        </p:txBody>
      </p:sp>
    </p:spTree>
    <p:extLst>
      <p:ext uri="{BB962C8B-B14F-4D97-AF65-F5344CB8AC3E}">
        <p14:creationId xmlns:p14="http://schemas.microsoft.com/office/powerpoint/2010/main" val="1102958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43589E93-EADD-43E4-B41C-0546D86F2B97}" type="datetimeFigureOut">
              <a:rPr lang="it-IT" smtClean="0"/>
              <a:pPr/>
              <a:t>13/11/2020</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96D0E64A-1F8C-439C-BEFE-877E593FC7E7}" type="slidenum">
              <a:rPr lang="it-IT" smtClean="0"/>
              <a:pPr/>
              <a:t>‹N›</a:t>
            </a:fld>
            <a:endParaRPr lang="it-IT"/>
          </a:p>
        </p:txBody>
      </p:sp>
    </p:spTree>
    <p:extLst>
      <p:ext uri="{BB962C8B-B14F-4D97-AF65-F5344CB8AC3E}">
        <p14:creationId xmlns:p14="http://schemas.microsoft.com/office/powerpoint/2010/main" val="21220361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43589E93-EADD-43E4-B41C-0546D86F2B97}" type="datetimeFigureOut">
              <a:rPr lang="it-IT" smtClean="0"/>
              <a:pPr/>
              <a:t>13/11/2020</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96D0E64A-1F8C-439C-BEFE-877E593FC7E7}" type="slidenum">
              <a:rPr lang="it-IT" smtClean="0"/>
              <a:pPr/>
              <a:t>‹N›</a:t>
            </a:fld>
            <a:endParaRPr lang="it-IT"/>
          </a:p>
        </p:txBody>
      </p:sp>
    </p:spTree>
    <p:extLst>
      <p:ext uri="{BB962C8B-B14F-4D97-AF65-F5344CB8AC3E}">
        <p14:creationId xmlns:p14="http://schemas.microsoft.com/office/powerpoint/2010/main" val="24652444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43589E93-EADD-43E4-B41C-0546D86F2B97}" type="datetimeFigureOut">
              <a:rPr lang="it-IT" smtClean="0"/>
              <a:pPr/>
              <a:t>13/11/2020</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96D0E64A-1F8C-439C-BEFE-877E593FC7E7}" type="slidenum">
              <a:rPr lang="it-IT" smtClean="0"/>
              <a:pPr/>
              <a:t>‹N›</a:t>
            </a:fld>
            <a:endParaRPr lang="it-IT"/>
          </a:p>
        </p:txBody>
      </p:sp>
    </p:spTree>
    <p:extLst>
      <p:ext uri="{BB962C8B-B14F-4D97-AF65-F5344CB8AC3E}">
        <p14:creationId xmlns:p14="http://schemas.microsoft.com/office/powerpoint/2010/main" val="3170534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43589E93-EADD-43E4-B41C-0546D86F2B97}" type="datetimeFigureOut">
              <a:rPr lang="it-IT" smtClean="0"/>
              <a:pPr/>
              <a:t>13/11/2020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6D0E64A-1F8C-439C-BEFE-877E593FC7E7}" type="slidenum">
              <a:rPr lang="it-IT" smtClean="0"/>
              <a:pPr/>
              <a:t>‹N›</a:t>
            </a:fld>
            <a:endParaRPr lang="it-IT"/>
          </a:p>
        </p:txBody>
      </p:sp>
    </p:spTree>
    <p:extLst>
      <p:ext uri="{BB962C8B-B14F-4D97-AF65-F5344CB8AC3E}">
        <p14:creationId xmlns:p14="http://schemas.microsoft.com/office/powerpoint/2010/main" val="9401003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43589E93-EADD-43E4-B41C-0546D86F2B97}" type="datetimeFigureOut">
              <a:rPr lang="it-IT" smtClean="0"/>
              <a:pPr/>
              <a:t>13/11/2020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6D0E64A-1F8C-439C-BEFE-877E593FC7E7}" type="slidenum">
              <a:rPr lang="it-IT" smtClean="0"/>
              <a:pPr/>
              <a:t>‹N›</a:t>
            </a:fld>
            <a:endParaRPr lang="it-IT"/>
          </a:p>
        </p:txBody>
      </p:sp>
    </p:spTree>
    <p:extLst>
      <p:ext uri="{BB962C8B-B14F-4D97-AF65-F5344CB8AC3E}">
        <p14:creationId xmlns:p14="http://schemas.microsoft.com/office/powerpoint/2010/main" val="30520232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589E93-EADD-43E4-B41C-0546D86F2B97}" type="datetimeFigureOut">
              <a:rPr lang="it-IT" smtClean="0"/>
              <a:pPr/>
              <a:t>13/11/2020</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D0E64A-1F8C-439C-BEFE-877E593FC7E7}" type="slidenum">
              <a:rPr lang="it-IT" smtClean="0"/>
              <a:pPr/>
              <a:t>‹N›</a:t>
            </a:fld>
            <a:endParaRPr lang="it-IT"/>
          </a:p>
        </p:txBody>
      </p:sp>
    </p:spTree>
    <p:extLst>
      <p:ext uri="{BB962C8B-B14F-4D97-AF65-F5344CB8AC3E}">
        <p14:creationId xmlns:p14="http://schemas.microsoft.com/office/powerpoint/2010/main" val="13081261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idx="4294967295"/>
          </p:nvPr>
        </p:nvSpPr>
        <p:spPr>
          <a:xfrm>
            <a:off x="0" y="2130425"/>
            <a:ext cx="7772400" cy="1946275"/>
          </a:xfrm>
        </p:spPr>
        <p:txBody>
          <a:bodyPr>
            <a:normAutofit fontScale="90000"/>
          </a:bodyPr>
          <a:lstStyle/>
          <a:p>
            <a:r>
              <a:rPr lang="it-IT" b="1" dirty="0"/>
              <a:t> I PUC  </a:t>
            </a:r>
            <a:br>
              <a:rPr lang="it-IT" b="1" dirty="0"/>
            </a:br>
            <a:r>
              <a:rPr lang="it-IT" b="1" dirty="0"/>
              <a:t>PROGETTI UTILI ALLA COLLETTIVITA’</a:t>
            </a:r>
          </a:p>
        </p:txBody>
      </p:sp>
    </p:spTree>
    <p:extLst>
      <p:ext uri="{BB962C8B-B14F-4D97-AF65-F5344CB8AC3E}">
        <p14:creationId xmlns:p14="http://schemas.microsoft.com/office/powerpoint/2010/main" val="20449044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10AD382-7336-476A-8E1D-A5C78D91CE48}"/>
              </a:ext>
            </a:extLst>
          </p:cNvPr>
          <p:cNvSpPr>
            <a:spLocks noGrp="1"/>
          </p:cNvSpPr>
          <p:nvPr>
            <p:ph type="title"/>
          </p:nvPr>
        </p:nvSpPr>
        <p:spPr/>
        <p:txBody>
          <a:bodyPr>
            <a:normAutofit fontScale="90000"/>
          </a:bodyPr>
          <a:lstStyle/>
          <a:p>
            <a:r>
              <a:rPr lang="it-IT" dirty="0" err="1"/>
              <a:t>Cpi</a:t>
            </a:r>
            <a:r>
              <a:rPr lang="it-IT" dirty="0"/>
              <a:t> PERCETTORI PER TITOLO DI STUDIO </a:t>
            </a:r>
          </a:p>
        </p:txBody>
      </p:sp>
      <p:graphicFrame>
        <p:nvGraphicFramePr>
          <p:cNvPr id="4" name="Oggetto 4">
            <a:extLst>
              <a:ext uri="{FF2B5EF4-FFF2-40B4-BE49-F238E27FC236}">
                <a16:creationId xmlns:a16="http://schemas.microsoft.com/office/drawing/2014/main" id="{56899AEB-E39F-4F20-9465-9D3C0DDC07A4}"/>
              </a:ext>
            </a:extLst>
          </p:cNvPr>
          <p:cNvGraphicFramePr>
            <a:graphicFrameLocks noGrp="1" noChangeAspect="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645042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30B52FB-2018-4D1D-BB54-EC68592C1487}"/>
              </a:ext>
            </a:extLst>
          </p:cNvPr>
          <p:cNvSpPr>
            <a:spLocks noGrp="1"/>
          </p:cNvSpPr>
          <p:nvPr>
            <p:ph type="title"/>
          </p:nvPr>
        </p:nvSpPr>
        <p:spPr/>
        <p:txBody>
          <a:bodyPr/>
          <a:lstStyle/>
          <a:p>
            <a:r>
              <a:rPr lang="it-IT" dirty="0"/>
              <a:t>Dati </a:t>
            </a:r>
            <a:r>
              <a:rPr lang="it-IT" dirty="0" err="1"/>
              <a:t>cpi</a:t>
            </a:r>
            <a:r>
              <a:rPr lang="it-IT" dirty="0"/>
              <a:t> </a:t>
            </a:r>
            <a:r>
              <a:rPr lang="it-IT" dirty="0" err="1"/>
              <a:t>chieri</a:t>
            </a:r>
            <a:r>
              <a:rPr lang="it-IT" dirty="0"/>
              <a:t> </a:t>
            </a:r>
          </a:p>
        </p:txBody>
      </p:sp>
      <p:graphicFrame>
        <p:nvGraphicFramePr>
          <p:cNvPr id="4" name="Segnaposto contenuto 3">
            <a:extLst>
              <a:ext uri="{FF2B5EF4-FFF2-40B4-BE49-F238E27FC236}">
                <a16:creationId xmlns:a16="http://schemas.microsoft.com/office/drawing/2014/main" id="{28F06040-D360-494C-B5F7-FA45632EDCFA}"/>
              </a:ext>
            </a:extLst>
          </p:cNvPr>
          <p:cNvGraphicFramePr>
            <a:graphicFrameLocks noGrp="1"/>
          </p:cNvGraphicFramePr>
          <p:nvPr>
            <p:ph idx="1"/>
            <p:extLst>
              <p:ext uri="{D42A27DB-BD31-4B8C-83A1-F6EECF244321}">
                <p14:modId xmlns:p14="http://schemas.microsoft.com/office/powerpoint/2010/main" val="2526876224"/>
              </p:ext>
            </p:extLst>
          </p:nvPr>
        </p:nvGraphicFramePr>
        <p:xfrm>
          <a:off x="179513" y="1714500"/>
          <a:ext cx="3816423" cy="4479296"/>
        </p:xfrm>
        <a:graphic>
          <a:graphicData uri="http://schemas.openxmlformats.org/drawingml/2006/table">
            <a:tbl>
              <a:tblPr>
                <a:tableStyleId>{5C22544A-7EE6-4342-B048-85BDC9FD1C3A}</a:tableStyleId>
              </a:tblPr>
              <a:tblGrid>
                <a:gridCol w="1900073">
                  <a:extLst>
                    <a:ext uri="{9D8B030D-6E8A-4147-A177-3AD203B41FA5}">
                      <a16:colId xmlns:a16="http://schemas.microsoft.com/office/drawing/2014/main" val="1143080644"/>
                    </a:ext>
                  </a:extLst>
                </a:gridCol>
                <a:gridCol w="1916350">
                  <a:extLst>
                    <a:ext uri="{9D8B030D-6E8A-4147-A177-3AD203B41FA5}">
                      <a16:colId xmlns:a16="http://schemas.microsoft.com/office/drawing/2014/main" val="227495346"/>
                    </a:ext>
                  </a:extLst>
                </a:gridCol>
              </a:tblGrid>
              <a:tr h="263488">
                <a:tc>
                  <a:txBody>
                    <a:bodyPr/>
                    <a:lstStyle/>
                    <a:p>
                      <a:r>
                        <a:rPr lang="it-IT" sz="1200" kern="50">
                          <a:effectLst/>
                        </a:rPr>
                        <a:t>COMUNE DI RESIDENZA</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tc>
                  <a:txBody>
                    <a:bodyPr/>
                    <a:lstStyle/>
                    <a:p>
                      <a:r>
                        <a:rPr lang="it-IT" sz="1200" kern="50">
                          <a:effectLst/>
                        </a:rPr>
                        <a:t>NUMERO PERCETTORI</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extLst>
                  <a:ext uri="{0D108BD9-81ED-4DB2-BD59-A6C34878D82A}">
                    <a16:rowId xmlns:a16="http://schemas.microsoft.com/office/drawing/2014/main" val="3246005339"/>
                  </a:ext>
                </a:extLst>
              </a:tr>
              <a:tr h="263488">
                <a:tc>
                  <a:txBody>
                    <a:bodyPr/>
                    <a:lstStyle/>
                    <a:p>
                      <a:r>
                        <a:rPr lang="it-IT" sz="1200" kern="50">
                          <a:effectLst/>
                        </a:rPr>
                        <a:t>Chieri</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tc>
                  <a:txBody>
                    <a:bodyPr/>
                    <a:lstStyle/>
                    <a:p>
                      <a:r>
                        <a:rPr lang="it-IT" sz="1200" kern="50">
                          <a:effectLst/>
                        </a:rPr>
                        <a:t>441</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extLst>
                  <a:ext uri="{0D108BD9-81ED-4DB2-BD59-A6C34878D82A}">
                    <a16:rowId xmlns:a16="http://schemas.microsoft.com/office/drawing/2014/main" val="3870773747"/>
                  </a:ext>
                </a:extLst>
              </a:tr>
              <a:tr h="263488">
                <a:tc>
                  <a:txBody>
                    <a:bodyPr/>
                    <a:lstStyle/>
                    <a:p>
                      <a:r>
                        <a:rPr lang="it-IT" sz="1200" kern="50">
                          <a:effectLst/>
                        </a:rPr>
                        <a:t>Poirino</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tc>
                  <a:txBody>
                    <a:bodyPr/>
                    <a:lstStyle/>
                    <a:p>
                      <a:r>
                        <a:rPr lang="it-IT" sz="1200" kern="50">
                          <a:effectLst/>
                        </a:rPr>
                        <a:t>106</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extLst>
                  <a:ext uri="{0D108BD9-81ED-4DB2-BD59-A6C34878D82A}">
                    <a16:rowId xmlns:a16="http://schemas.microsoft.com/office/drawing/2014/main" val="410831944"/>
                  </a:ext>
                </a:extLst>
              </a:tr>
              <a:tr h="263488">
                <a:tc>
                  <a:txBody>
                    <a:bodyPr/>
                    <a:lstStyle/>
                    <a:p>
                      <a:r>
                        <a:rPr lang="it-IT" sz="1200" kern="50">
                          <a:effectLst/>
                        </a:rPr>
                        <a:t>Santena</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tc>
                  <a:txBody>
                    <a:bodyPr/>
                    <a:lstStyle/>
                    <a:p>
                      <a:r>
                        <a:rPr lang="it-IT" sz="1200" kern="50">
                          <a:effectLst/>
                        </a:rPr>
                        <a:t>91</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extLst>
                  <a:ext uri="{0D108BD9-81ED-4DB2-BD59-A6C34878D82A}">
                    <a16:rowId xmlns:a16="http://schemas.microsoft.com/office/drawing/2014/main" val="1266692738"/>
                  </a:ext>
                </a:extLst>
              </a:tr>
              <a:tr h="263488">
                <a:tc>
                  <a:txBody>
                    <a:bodyPr/>
                    <a:lstStyle/>
                    <a:p>
                      <a:r>
                        <a:rPr lang="it-IT" sz="1200" kern="50">
                          <a:effectLst/>
                        </a:rPr>
                        <a:t>Riva presso Chieri</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tc>
                  <a:txBody>
                    <a:bodyPr/>
                    <a:lstStyle/>
                    <a:p>
                      <a:r>
                        <a:rPr lang="it-IT" sz="1200" kern="50">
                          <a:effectLst/>
                        </a:rPr>
                        <a:t>25</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extLst>
                  <a:ext uri="{0D108BD9-81ED-4DB2-BD59-A6C34878D82A}">
                    <a16:rowId xmlns:a16="http://schemas.microsoft.com/office/drawing/2014/main" val="2155555544"/>
                  </a:ext>
                </a:extLst>
              </a:tr>
              <a:tr h="263488">
                <a:tc>
                  <a:txBody>
                    <a:bodyPr/>
                    <a:lstStyle/>
                    <a:p>
                      <a:r>
                        <a:rPr lang="it-IT" sz="1200" kern="50">
                          <a:effectLst/>
                        </a:rPr>
                        <a:t>Cambiano</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tc>
                  <a:txBody>
                    <a:bodyPr/>
                    <a:lstStyle/>
                    <a:p>
                      <a:r>
                        <a:rPr lang="it-IT" sz="1200" kern="50">
                          <a:effectLst/>
                        </a:rPr>
                        <a:t>22</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extLst>
                  <a:ext uri="{0D108BD9-81ED-4DB2-BD59-A6C34878D82A}">
                    <a16:rowId xmlns:a16="http://schemas.microsoft.com/office/drawing/2014/main" val="2961204258"/>
                  </a:ext>
                </a:extLst>
              </a:tr>
              <a:tr h="263488">
                <a:tc>
                  <a:txBody>
                    <a:bodyPr/>
                    <a:lstStyle/>
                    <a:p>
                      <a:r>
                        <a:rPr lang="it-IT" sz="1200" kern="50">
                          <a:effectLst/>
                        </a:rPr>
                        <a:t>Pino torinese</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tc>
                  <a:txBody>
                    <a:bodyPr/>
                    <a:lstStyle/>
                    <a:p>
                      <a:r>
                        <a:rPr lang="it-IT" sz="1200" kern="50">
                          <a:effectLst/>
                        </a:rPr>
                        <a:t>22</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extLst>
                  <a:ext uri="{0D108BD9-81ED-4DB2-BD59-A6C34878D82A}">
                    <a16:rowId xmlns:a16="http://schemas.microsoft.com/office/drawing/2014/main" val="3234459297"/>
                  </a:ext>
                </a:extLst>
              </a:tr>
              <a:tr h="263488">
                <a:tc>
                  <a:txBody>
                    <a:bodyPr/>
                    <a:lstStyle/>
                    <a:p>
                      <a:r>
                        <a:rPr lang="it-IT" sz="1200" kern="50">
                          <a:effectLst/>
                        </a:rPr>
                        <a:t>Pralormo</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tc>
                  <a:txBody>
                    <a:bodyPr/>
                    <a:lstStyle/>
                    <a:p>
                      <a:r>
                        <a:rPr lang="it-IT" sz="1200" kern="50">
                          <a:effectLst/>
                        </a:rPr>
                        <a:t>12</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extLst>
                  <a:ext uri="{0D108BD9-81ED-4DB2-BD59-A6C34878D82A}">
                    <a16:rowId xmlns:a16="http://schemas.microsoft.com/office/drawing/2014/main" val="1902876872"/>
                  </a:ext>
                </a:extLst>
              </a:tr>
              <a:tr h="263488">
                <a:tc>
                  <a:txBody>
                    <a:bodyPr/>
                    <a:lstStyle/>
                    <a:p>
                      <a:r>
                        <a:rPr lang="it-IT" sz="1200" kern="50">
                          <a:effectLst/>
                        </a:rPr>
                        <a:t>Andezeno</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tc>
                  <a:txBody>
                    <a:bodyPr/>
                    <a:lstStyle/>
                    <a:p>
                      <a:r>
                        <a:rPr lang="it-IT" sz="1200" kern="50">
                          <a:effectLst/>
                        </a:rPr>
                        <a:t>7</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extLst>
                  <a:ext uri="{0D108BD9-81ED-4DB2-BD59-A6C34878D82A}">
                    <a16:rowId xmlns:a16="http://schemas.microsoft.com/office/drawing/2014/main" val="3314702204"/>
                  </a:ext>
                </a:extLst>
              </a:tr>
              <a:tr h="263488">
                <a:tc>
                  <a:txBody>
                    <a:bodyPr/>
                    <a:lstStyle/>
                    <a:p>
                      <a:r>
                        <a:rPr lang="it-IT" sz="1200" kern="50">
                          <a:effectLst/>
                        </a:rPr>
                        <a:t>Pavarolo</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tc>
                  <a:txBody>
                    <a:bodyPr/>
                    <a:lstStyle/>
                    <a:p>
                      <a:r>
                        <a:rPr lang="it-IT" sz="1200" kern="50">
                          <a:effectLst/>
                        </a:rPr>
                        <a:t>7</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extLst>
                  <a:ext uri="{0D108BD9-81ED-4DB2-BD59-A6C34878D82A}">
                    <a16:rowId xmlns:a16="http://schemas.microsoft.com/office/drawing/2014/main" val="2758042009"/>
                  </a:ext>
                </a:extLst>
              </a:tr>
              <a:tr h="263488">
                <a:tc>
                  <a:txBody>
                    <a:bodyPr/>
                    <a:lstStyle/>
                    <a:p>
                      <a:r>
                        <a:rPr lang="it-IT" sz="1200" kern="50">
                          <a:effectLst/>
                        </a:rPr>
                        <a:t>Baldissero torinese</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tc>
                  <a:txBody>
                    <a:bodyPr/>
                    <a:lstStyle/>
                    <a:p>
                      <a:r>
                        <a:rPr lang="it-IT" sz="1200" kern="50">
                          <a:effectLst/>
                        </a:rPr>
                        <a:t>5</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extLst>
                  <a:ext uri="{0D108BD9-81ED-4DB2-BD59-A6C34878D82A}">
                    <a16:rowId xmlns:a16="http://schemas.microsoft.com/office/drawing/2014/main" val="1447198720"/>
                  </a:ext>
                </a:extLst>
              </a:tr>
              <a:tr h="263488">
                <a:tc>
                  <a:txBody>
                    <a:bodyPr/>
                    <a:lstStyle/>
                    <a:p>
                      <a:r>
                        <a:rPr lang="it-IT" sz="1200" kern="50">
                          <a:effectLst/>
                        </a:rPr>
                        <a:t>Isolabella</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tc>
                  <a:txBody>
                    <a:bodyPr/>
                    <a:lstStyle/>
                    <a:p>
                      <a:r>
                        <a:rPr lang="it-IT" sz="1200" kern="50">
                          <a:effectLst/>
                        </a:rPr>
                        <a:t>4</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extLst>
                  <a:ext uri="{0D108BD9-81ED-4DB2-BD59-A6C34878D82A}">
                    <a16:rowId xmlns:a16="http://schemas.microsoft.com/office/drawing/2014/main" val="808407737"/>
                  </a:ext>
                </a:extLst>
              </a:tr>
              <a:tr h="263488">
                <a:tc>
                  <a:txBody>
                    <a:bodyPr/>
                    <a:lstStyle/>
                    <a:p>
                      <a:r>
                        <a:rPr lang="it-IT" sz="1200" kern="50">
                          <a:effectLst/>
                        </a:rPr>
                        <a:t>Moriondo torinese</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tc>
                  <a:txBody>
                    <a:bodyPr/>
                    <a:lstStyle/>
                    <a:p>
                      <a:r>
                        <a:rPr lang="it-IT" sz="1200" kern="50">
                          <a:effectLst/>
                        </a:rPr>
                        <a:t>4</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extLst>
                  <a:ext uri="{0D108BD9-81ED-4DB2-BD59-A6C34878D82A}">
                    <a16:rowId xmlns:a16="http://schemas.microsoft.com/office/drawing/2014/main" val="902628217"/>
                  </a:ext>
                </a:extLst>
              </a:tr>
              <a:tr h="263488">
                <a:tc>
                  <a:txBody>
                    <a:bodyPr/>
                    <a:lstStyle/>
                    <a:p>
                      <a:r>
                        <a:rPr lang="it-IT" sz="1200" kern="50">
                          <a:effectLst/>
                        </a:rPr>
                        <a:t>Arignano</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tc>
                  <a:txBody>
                    <a:bodyPr/>
                    <a:lstStyle/>
                    <a:p>
                      <a:r>
                        <a:rPr lang="it-IT" sz="1200" kern="50">
                          <a:effectLst/>
                        </a:rPr>
                        <a:t>4</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extLst>
                  <a:ext uri="{0D108BD9-81ED-4DB2-BD59-A6C34878D82A}">
                    <a16:rowId xmlns:a16="http://schemas.microsoft.com/office/drawing/2014/main" val="4108368680"/>
                  </a:ext>
                </a:extLst>
              </a:tr>
              <a:tr h="263488">
                <a:tc>
                  <a:txBody>
                    <a:bodyPr/>
                    <a:lstStyle/>
                    <a:p>
                      <a:r>
                        <a:rPr lang="it-IT" sz="1200" kern="50">
                          <a:effectLst/>
                        </a:rPr>
                        <a:t>Marentino</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tc>
                  <a:txBody>
                    <a:bodyPr/>
                    <a:lstStyle/>
                    <a:p>
                      <a:r>
                        <a:rPr lang="it-IT" sz="1200" kern="50">
                          <a:effectLst/>
                        </a:rPr>
                        <a:t>3</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extLst>
                  <a:ext uri="{0D108BD9-81ED-4DB2-BD59-A6C34878D82A}">
                    <a16:rowId xmlns:a16="http://schemas.microsoft.com/office/drawing/2014/main" val="2699898121"/>
                  </a:ext>
                </a:extLst>
              </a:tr>
              <a:tr h="263488">
                <a:tc>
                  <a:txBody>
                    <a:bodyPr/>
                    <a:lstStyle/>
                    <a:p>
                      <a:r>
                        <a:rPr lang="it-IT" sz="1200" kern="50">
                          <a:effectLst/>
                        </a:rPr>
                        <a:t>Pecetto torinese</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tc>
                  <a:txBody>
                    <a:bodyPr/>
                    <a:lstStyle/>
                    <a:p>
                      <a:r>
                        <a:rPr lang="it-IT" sz="1200" kern="50">
                          <a:effectLst/>
                        </a:rPr>
                        <a:t>3</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extLst>
                  <a:ext uri="{0D108BD9-81ED-4DB2-BD59-A6C34878D82A}">
                    <a16:rowId xmlns:a16="http://schemas.microsoft.com/office/drawing/2014/main" val="1063500485"/>
                  </a:ext>
                </a:extLst>
              </a:tr>
              <a:tr h="263488">
                <a:tc>
                  <a:txBody>
                    <a:bodyPr/>
                    <a:lstStyle/>
                    <a:p>
                      <a:r>
                        <a:rPr lang="it-IT" sz="1200" kern="50">
                          <a:effectLst/>
                        </a:rPr>
                        <a:t>Montaldo torinese</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tc>
                  <a:txBody>
                    <a:bodyPr/>
                    <a:lstStyle/>
                    <a:p>
                      <a:r>
                        <a:rPr lang="it-IT" sz="1200" kern="50" dirty="0">
                          <a:effectLst/>
                        </a:rPr>
                        <a:t>2</a:t>
                      </a:r>
                      <a:endParaRPr lang="it-IT" sz="1200" kern="50" dirty="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extLst>
                  <a:ext uri="{0D108BD9-81ED-4DB2-BD59-A6C34878D82A}">
                    <a16:rowId xmlns:a16="http://schemas.microsoft.com/office/drawing/2014/main" val="3658307264"/>
                  </a:ext>
                </a:extLst>
              </a:tr>
            </a:tbl>
          </a:graphicData>
        </a:graphic>
      </p:graphicFrame>
      <p:sp>
        <p:nvSpPr>
          <p:cNvPr id="5" name="Rectangle 1">
            <a:extLst>
              <a:ext uri="{FF2B5EF4-FFF2-40B4-BE49-F238E27FC236}">
                <a16:creationId xmlns:a16="http://schemas.microsoft.com/office/drawing/2014/main" id="{68228F48-DF55-4D3A-9117-4035B10B566B}"/>
              </a:ext>
            </a:extLst>
          </p:cNvPr>
          <p:cNvSpPr>
            <a:spLocks noChangeArrowheads="1"/>
          </p:cNvSpPr>
          <p:nvPr/>
        </p:nvSpPr>
        <p:spPr bwMode="auto">
          <a:xfrm>
            <a:off x="-1340360" y="57840"/>
            <a:ext cx="571689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it-IT"/>
          </a:p>
        </p:txBody>
      </p:sp>
      <p:graphicFrame>
        <p:nvGraphicFramePr>
          <p:cNvPr id="6" name="Tabella 5">
            <a:extLst>
              <a:ext uri="{FF2B5EF4-FFF2-40B4-BE49-F238E27FC236}">
                <a16:creationId xmlns:a16="http://schemas.microsoft.com/office/drawing/2014/main" id="{1DDC60FA-F866-43B1-9524-6399AA16127B}"/>
              </a:ext>
            </a:extLst>
          </p:cNvPr>
          <p:cNvGraphicFramePr>
            <a:graphicFrameLocks noGrp="1"/>
          </p:cNvGraphicFramePr>
          <p:nvPr/>
        </p:nvGraphicFramePr>
        <p:xfrm>
          <a:off x="4139951" y="1714976"/>
          <a:ext cx="3492114" cy="4479290"/>
        </p:xfrm>
        <a:graphic>
          <a:graphicData uri="http://schemas.openxmlformats.org/drawingml/2006/table">
            <a:tbl>
              <a:tblPr>
                <a:tableStyleId>{5C22544A-7EE6-4342-B048-85BDC9FD1C3A}</a:tableStyleId>
              </a:tblPr>
              <a:tblGrid>
                <a:gridCol w="1746057">
                  <a:extLst>
                    <a:ext uri="{9D8B030D-6E8A-4147-A177-3AD203B41FA5}">
                      <a16:colId xmlns:a16="http://schemas.microsoft.com/office/drawing/2014/main" val="4143312218"/>
                    </a:ext>
                  </a:extLst>
                </a:gridCol>
                <a:gridCol w="1746057">
                  <a:extLst>
                    <a:ext uri="{9D8B030D-6E8A-4147-A177-3AD203B41FA5}">
                      <a16:colId xmlns:a16="http://schemas.microsoft.com/office/drawing/2014/main" val="3403770658"/>
                    </a:ext>
                  </a:extLst>
                </a:gridCol>
              </a:tblGrid>
              <a:tr h="0">
                <a:tc>
                  <a:txBody>
                    <a:bodyPr/>
                    <a:lstStyle/>
                    <a:p>
                      <a:r>
                        <a:rPr lang="it-IT" sz="1200" kern="50">
                          <a:effectLst/>
                        </a:rPr>
                        <a:t>COMUNE DI RESIDENZA</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tc>
                  <a:txBody>
                    <a:bodyPr/>
                    <a:lstStyle/>
                    <a:p>
                      <a:r>
                        <a:rPr lang="it-IT" sz="1200" kern="50">
                          <a:effectLst/>
                        </a:rPr>
                        <a:t>NUMERO NUCLEI FAMILIARI</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extLst>
                  <a:ext uri="{0D108BD9-81ED-4DB2-BD59-A6C34878D82A}">
                    <a16:rowId xmlns:a16="http://schemas.microsoft.com/office/drawing/2014/main" val="228275567"/>
                  </a:ext>
                </a:extLst>
              </a:tr>
              <a:tr h="0">
                <a:tc>
                  <a:txBody>
                    <a:bodyPr/>
                    <a:lstStyle/>
                    <a:p>
                      <a:r>
                        <a:rPr lang="it-IT" sz="1200" kern="50">
                          <a:effectLst/>
                        </a:rPr>
                        <a:t>Chieri</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tc>
                  <a:txBody>
                    <a:bodyPr/>
                    <a:lstStyle/>
                    <a:p>
                      <a:r>
                        <a:rPr lang="it-IT" sz="1200" kern="50">
                          <a:effectLst/>
                        </a:rPr>
                        <a:t>279</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extLst>
                  <a:ext uri="{0D108BD9-81ED-4DB2-BD59-A6C34878D82A}">
                    <a16:rowId xmlns:a16="http://schemas.microsoft.com/office/drawing/2014/main" val="3533882381"/>
                  </a:ext>
                </a:extLst>
              </a:tr>
              <a:tr h="0">
                <a:tc>
                  <a:txBody>
                    <a:bodyPr/>
                    <a:lstStyle/>
                    <a:p>
                      <a:r>
                        <a:rPr lang="it-IT" sz="1200" kern="50">
                          <a:effectLst/>
                        </a:rPr>
                        <a:t>Poirino</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tc>
                  <a:txBody>
                    <a:bodyPr/>
                    <a:lstStyle/>
                    <a:p>
                      <a:r>
                        <a:rPr lang="it-IT" sz="1200" kern="50">
                          <a:effectLst/>
                        </a:rPr>
                        <a:t>67</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extLst>
                  <a:ext uri="{0D108BD9-81ED-4DB2-BD59-A6C34878D82A}">
                    <a16:rowId xmlns:a16="http://schemas.microsoft.com/office/drawing/2014/main" val="3376958476"/>
                  </a:ext>
                </a:extLst>
              </a:tr>
              <a:tr h="0">
                <a:tc>
                  <a:txBody>
                    <a:bodyPr/>
                    <a:lstStyle/>
                    <a:p>
                      <a:r>
                        <a:rPr lang="it-IT" sz="1200" kern="50">
                          <a:effectLst/>
                        </a:rPr>
                        <a:t>Santena</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tc>
                  <a:txBody>
                    <a:bodyPr/>
                    <a:lstStyle/>
                    <a:p>
                      <a:r>
                        <a:rPr lang="it-IT" sz="1200" kern="50">
                          <a:effectLst/>
                        </a:rPr>
                        <a:t>47</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extLst>
                  <a:ext uri="{0D108BD9-81ED-4DB2-BD59-A6C34878D82A}">
                    <a16:rowId xmlns:a16="http://schemas.microsoft.com/office/drawing/2014/main" val="3964213423"/>
                  </a:ext>
                </a:extLst>
              </a:tr>
              <a:tr h="0">
                <a:tc>
                  <a:txBody>
                    <a:bodyPr/>
                    <a:lstStyle/>
                    <a:p>
                      <a:r>
                        <a:rPr lang="it-IT" sz="1200" kern="50">
                          <a:effectLst/>
                        </a:rPr>
                        <a:t>Riva presso Chieri</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tc>
                  <a:txBody>
                    <a:bodyPr/>
                    <a:lstStyle/>
                    <a:p>
                      <a:r>
                        <a:rPr lang="it-IT" sz="1200" kern="50">
                          <a:effectLst/>
                        </a:rPr>
                        <a:t>17</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extLst>
                  <a:ext uri="{0D108BD9-81ED-4DB2-BD59-A6C34878D82A}">
                    <a16:rowId xmlns:a16="http://schemas.microsoft.com/office/drawing/2014/main" val="1494527685"/>
                  </a:ext>
                </a:extLst>
              </a:tr>
              <a:tr h="0">
                <a:tc>
                  <a:txBody>
                    <a:bodyPr/>
                    <a:lstStyle/>
                    <a:p>
                      <a:r>
                        <a:rPr lang="it-IT" sz="1200" kern="50">
                          <a:effectLst/>
                        </a:rPr>
                        <a:t>Pino torinese</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tc>
                  <a:txBody>
                    <a:bodyPr/>
                    <a:lstStyle/>
                    <a:p>
                      <a:r>
                        <a:rPr lang="it-IT" sz="1200" kern="50">
                          <a:effectLst/>
                        </a:rPr>
                        <a:t>13</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extLst>
                  <a:ext uri="{0D108BD9-81ED-4DB2-BD59-A6C34878D82A}">
                    <a16:rowId xmlns:a16="http://schemas.microsoft.com/office/drawing/2014/main" val="3627108043"/>
                  </a:ext>
                </a:extLst>
              </a:tr>
              <a:tr h="0">
                <a:tc>
                  <a:txBody>
                    <a:bodyPr/>
                    <a:lstStyle/>
                    <a:p>
                      <a:r>
                        <a:rPr lang="it-IT" sz="1200" kern="50">
                          <a:effectLst/>
                        </a:rPr>
                        <a:t>Cambiano</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tc>
                  <a:txBody>
                    <a:bodyPr/>
                    <a:lstStyle/>
                    <a:p>
                      <a:r>
                        <a:rPr lang="it-IT" sz="1200" kern="50">
                          <a:effectLst/>
                        </a:rPr>
                        <a:t>12</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extLst>
                  <a:ext uri="{0D108BD9-81ED-4DB2-BD59-A6C34878D82A}">
                    <a16:rowId xmlns:a16="http://schemas.microsoft.com/office/drawing/2014/main" val="1216955732"/>
                  </a:ext>
                </a:extLst>
              </a:tr>
              <a:tr h="0">
                <a:tc>
                  <a:txBody>
                    <a:bodyPr/>
                    <a:lstStyle/>
                    <a:p>
                      <a:r>
                        <a:rPr lang="it-IT" sz="1200" kern="50">
                          <a:effectLst/>
                        </a:rPr>
                        <a:t>Pralormo</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tc>
                  <a:txBody>
                    <a:bodyPr/>
                    <a:lstStyle/>
                    <a:p>
                      <a:r>
                        <a:rPr lang="it-IT" sz="1200" kern="50" dirty="0">
                          <a:effectLst/>
                        </a:rPr>
                        <a:t>8</a:t>
                      </a:r>
                      <a:endParaRPr lang="it-IT" sz="1200" kern="50" dirty="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extLst>
                  <a:ext uri="{0D108BD9-81ED-4DB2-BD59-A6C34878D82A}">
                    <a16:rowId xmlns:a16="http://schemas.microsoft.com/office/drawing/2014/main" val="1227139289"/>
                  </a:ext>
                </a:extLst>
              </a:tr>
              <a:tr h="0">
                <a:tc>
                  <a:txBody>
                    <a:bodyPr/>
                    <a:lstStyle/>
                    <a:p>
                      <a:r>
                        <a:rPr lang="it-IT" sz="1200" kern="50">
                          <a:effectLst/>
                        </a:rPr>
                        <a:t>Andezeno</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tc>
                  <a:txBody>
                    <a:bodyPr/>
                    <a:lstStyle/>
                    <a:p>
                      <a:r>
                        <a:rPr lang="it-IT" sz="1200" kern="50">
                          <a:effectLst/>
                        </a:rPr>
                        <a:t>5</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extLst>
                  <a:ext uri="{0D108BD9-81ED-4DB2-BD59-A6C34878D82A}">
                    <a16:rowId xmlns:a16="http://schemas.microsoft.com/office/drawing/2014/main" val="230402204"/>
                  </a:ext>
                </a:extLst>
              </a:tr>
              <a:tr h="0">
                <a:tc>
                  <a:txBody>
                    <a:bodyPr/>
                    <a:lstStyle/>
                    <a:p>
                      <a:r>
                        <a:rPr lang="it-IT" sz="1200" kern="50">
                          <a:effectLst/>
                        </a:rPr>
                        <a:t>Pavarolo</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tc>
                  <a:txBody>
                    <a:bodyPr/>
                    <a:lstStyle/>
                    <a:p>
                      <a:r>
                        <a:rPr lang="it-IT" sz="1200" kern="50">
                          <a:effectLst/>
                        </a:rPr>
                        <a:t>4</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extLst>
                  <a:ext uri="{0D108BD9-81ED-4DB2-BD59-A6C34878D82A}">
                    <a16:rowId xmlns:a16="http://schemas.microsoft.com/office/drawing/2014/main" val="3881972771"/>
                  </a:ext>
                </a:extLst>
              </a:tr>
              <a:tr h="0">
                <a:tc>
                  <a:txBody>
                    <a:bodyPr/>
                    <a:lstStyle/>
                    <a:p>
                      <a:r>
                        <a:rPr lang="it-IT" sz="1200" kern="50">
                          <a:effectLst/>
                        </a:rPr>
                        <a:t>Arignano</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tc>
                  <a:txBody>
                    <a:bodyPr/>
                    <a:lstStyle/>
                    <a:p>
                      <a:r>
                        <a:rPr lang="it-IT" sz="1200" kern="50">
                          <a:effectLst/>
                        </a:rPr>
                        <a:t>4</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extLst>
                  <a:ext uri="{0D108BD9-81ED-4DB2-BD59-A6C34878D82A}">
                    <a16:rowId xmlns:a16="http://schemas.microsoft.com/office/drawing/2014/main" val="1515834430"/>
                  </a:ext>
                </a:extLst>
              </a:tr>
              <a:tr h="0">
                <a:tc>
                  <a:txBody>
                    <a:bodyPr/>
                    <a:lstStyle/>
                    <a:p>
                      <a:r>
                        <a:rPr lang="it-IT" sz="1200" kern="50">
                          <a:effectLst/>
                        </a:rPr>
                        <a:t>Baldissero torinese</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tc>
                  <a:txBody>
                    <a:bodyPr/>
                    <a:lstStyle/>
                    <a:p>
                      <a:r>
                        <a:rPr lang="it-IT" sz="1200" kern="50">
                          <a:effectLst/>
                        </a:rPr>
                        <a:t>3</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extLst>
                  <a:ext uri="{0D108BD9-81ED-4DB2-BD59-A6C34878D82A}">
                    <a16:rowId xmlns:a16="http://schemas.microsoft.com/office/drawing/2014/main" val="2663520077"/>
                  </a:ext>
                </a:extLst>
              </a:tr>
              <a:tr h="0">
                <a:tc>
                  <a:txBody>
                    <a:bodyPr/>
                    <a:lstStyle/>
                    <a:p>
                      <a:r>
                        <a:rPr lang="it-IT" sz="1200" kern="50">
                          <a:effectLst/>
                        </a:rPr>
                        <a:t>Marentino</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tc>
                  <a:txBody>
                    <a:bodyPr/>
                    <a:lstStyle/>
                    <a:p>
                      <a:r>
                        <a:rPr lang="it-IT" sz="1200" kern="50">
                          <a:effectLst/>
                        </a:rPr>
                        <a:t>3</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extLst>
                  <a:ext uri="{0D108BD9-81ED-4DB2-BD59-A6C34878D82A}">
                    <a16:rowId xmlns:a16="http://schemas.microsoft.com/office/drawing/2014/main" val="3282242139"/>
                  </a:ext>
                </a:extLst>
              </a:tr>
              <a:tr h="0">
                <a:tc>
                  <a:txBody>
                    <a:bodyPr/>
                    <a:lstStyle/>
                    <a:p>
                      <a:r>
                        <a:rPr lang="it-IT" sz="1200" kern="50">
                          <a:effectLst/>
                        </a:rPr>
                        <a:t>Moriondo torinese</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tc>
                  <a:txBody>
                    <a:bodyPr/>
                    <a:lstStyle/>
                    <a:p>
                      <a:r>
                        <a:rPr lang="it-IT" sz="1200" kern="50">
                          <a:effectLst/>
                        </a:rPr>
                        <a:t>3</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extLst>
                  <a:ext uri="{0D108BD9-81ED-4DB2-BD59-A6C34878D82A}">
                    <a16:rowId xmlns:a16="http://schemas.microsoft.com/office/drawing/2014/main" val="1776644518"/>
                  </a:ext>
                </a:extLst>
              </a:tr>
              <a:tr h="0">
                <a:tc>
                  <a:txBody>
                    <a:bodyPr/>
                    <a:lstStyle/>
                    <a:p>
                      <a:r>
                        <a:rPr lang="it-IT" sz="1200" kern="50">
                          <a:effectLst/>
                        </a:rPr>
                        <a:t>Isolabella</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tc>
                  <a:txBody>
                    <a:bodyPr/>
                    <a:lstStyle/>
                    <a:p>
                      <a:r>
                        <a:rPr lang="it-IT" sz="1200" kern="50">
                          <a:effectLst/>
                        </a:rPr>
                        <a:t>3</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extLst>
                  <a:ext uri="{0D108BD9-81ED-4DB2-BD59-A6C34878D82A}">
                    <a16:rowId xmlns:a16="http://schemas.microsoft.com/office/drawing/2014/main" val="712471666"/>
                  </a:ext>
                </a:extLst>
              </a:tr>
              <a:tr h="0">
                <a:tc>
                  <a:txBody>
                    <a:bodyPr/>
                    <a:lstStyle/>
                    <a:p>
                      <a:r>
                        <a:rPr lang="it-IT" sz="1200" kern="50">
                          <a:effectLst/>
                        </a:rPr>
                        <a:t>Pecetto torinese</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tc>
                  <a:txBody>
                    <a:bodyPr/>
                    <a:lstStyle/>
                    <a:p>
                      <a:r>
                        <a:rPr lang="it-IT" sz="1200" kern="50">
                          <a:effectLst/>
                        </a:rPr>
                        <a:t>2</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extLst>
                  <a:ext uri="{0D108BD9-81ED-4DB2-BD59-A6C34878D82A}">
                    <a16:rowId xmlns:a16="http://schemas.microsoft.com/office/drawing/2014/main" val="4009047736"/>
                  </a:ext>
                </a:extLst>
              </a:tr>
              <a:tr h="0">
                <a:tc>
                  <a:txBody>
                    <a:bodyPr/>
                    <a:lstStyle/>
                    <a:p>
                      <a:r>
                        <a:rPr lang="it-IT" sz="1200" kern="50">
                          <a:effectLst/>
                        </a:rPr>
                        <a:t>Montaldo torinese</a:t>
                      </a:r>
                      <a:endParaRPr lang="it-IT" sz="1200" kern="5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tc>
                  <a:txBody>
                    <a:bodyPr/>
                    <a:lstStyle/>
                    <a:p>
                      <a:r>
                        <a:rPr lang="it-IT" sz="1200" kern="50" dirty="0">
                          <a:effectLst/>
                        </a:rPr>
                        <a:t>2</a:t>
                      </a:r>
                      <a:endParaRPr lang="it-IT" sz="1200" kern="50" dirty="0">
                        <a:effectLst/>
                        <a:latin typeface="Times New Roman" panose="02020603050405020304" pitchFamily="18" charset="0"/>
                        <a:ea typeface="SimSun" panose="02010600030101010101" pitchFamily="2" charset="-122"/>
                        <a:cs typeface="Arial" panose="020B0604020202020204" pitchFamily="34" charset="0"/>
                      </a:endParaRPr>
                    </a:p>
                  </a:txBody>
                  <a:tcPr marL="34925" marR="34925" marT="34925" marB="34925"/>
                </a:tc>
                <a:extLst>
                  <a:ext uri="{0D108BD9-81ED-4DB2-BD59-A6C34878D82A}">
                    <a16:rowId xmlns:a16="http://schemas.microsoft.com/office/drawing/2014/main" val="2555080172"/>
                  </a:ext>
                </a:extLst>
              </a:tr>
            </a:tbl>
          </a:graphicData>
        </a:graphic>
      </p:graphicFrame>
      <p:sp>
        <p:nvSpPr>
          <p:cNvPr id="7" name="Rectangle 2">
            <a:extLst>
              <a:ext uri="{FF2B5EF4-FFF2-40B4-BE49-F238E27FC236}">
                <a16:creationId xmlns:a16="http://schemas.microsoft.com/office/drawing/2014/main" id="{036CC31F-3660-4385-BFA2-82A73B01C36E}"/>
              </a:ext>
            </a:extLst>
          </p:cNvPr>
          <p:cNvSpPr>
            <a:spLocks noChangeArrowheads="1"/>
          </p:cNvSpPr>
          <p:nvPr/>
        </p:nvSpPr>
        <p:spPr bwMode="auto">
          <a:xfrm>
            <a:off x="4792266" y="1714500"/>
            <a:ext cx="5863034"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it-IT"/>
          </a:p>
        </p:txBody>
      </p:sp>
    </p:spTree>
    <p:extLst>
      <p:ext uri="{BB962C8B-B14F-4D97-AF65-F5344CB8AC3E}">
        <p14:creationId xmlns:p14="http://schemas.microsoft.com/office/powerpoint/2010/main" val="13204409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4B8D097-5316-4778-83AC-E6FEF12680A0}"/>
              </a:ext>
            </a:extLst>
          </p:cNvPr>
          <p:cNvSpPr>
            <a:spLocks noGrp="1"/>
          </p:cNvSpPr>
          <p:nvPr>
            <p:ph type="title"/>
          </p:nvPr>
        </p:nvSpPr>
        <p:spPr/>
        <p:txBody>
          <a:bodyPr>
            <a:normAutofit fontScale="90000"/>
          </a:bodyPr>
          <a:lstStyle/>
          <a:p>
            <a:r>
              <a:rPr lang="it-IT" dirty="0"/>
              <a:t>CPI . PERCETTORI PER COMPETENZE INFORMATICHE </a:t>
            </a:r>
          </a:p>
        </p:txBody>
      </p:sp>
      <p:graphicFrame>
        <p:nvGraphicFramePr>
          <p:cNvPr id="4" name="Oggetto 4">
            <a:extLst>
              <a:ext uri="{FF2B5EF4-FFF2-40B4-BE49-F238E27FC236}">
                <a16:creationId xmlns:a16="http://schemas.microsoft.com/office/drawing/2014/main" id="{1C01C879-B1CD-4D03-B125-21C09820723A}"/>
              </a:ext>
            </a:extLst>
          </p:cNvPr>
          <p:cNvGraphicFramePr>
            <a:graphicFrameLocks noGrp="1" noChangeAspect="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2307049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8DFB5B8-F927-40C1-A4A2-6003F4AE8842}"/>
              </a:ext>
            </a:extLst>
          </p:cNvPr>
          <p:cNvSpPr>
            <a:spLocks noGrp="1"/>
          </p:cNvSpPr>
          <p:nvPr>
            <p:ph type="title"/>
          </p:nvPr>
        </p:nvSpPr>
        <p:spPr/>
        <p:txBody>
          <a:bodyPr>
            <a:normAutofit fontScale="90000"/>
          </a:bodyPr>
          <a:lstStyle/>
          <a:p>
            <a:r>
              <a:rPr lang="it-IT" sz="3600" dirty="0"/>
              <a:t>COMPETENZE CITTADINI SEGUITI DAL CSSAC</a:t>
            </a:r>
          </a:p>
        </p:txBody>
      </p:sp>
      <p:sp>
        <p:nvSpPr>
          <p:cNvPr id="3" name="Segnaposto contenuto 2">
            <a:extLst>
              <a:ext uri="{FF2B5EF4-FFF2-40B4-BE49-F238E27FC236}">
                <a16:creationId xmlns:a16="http://schemas.microsoft.com/office/drawing/2014/main" id="{46287228-34AA-40C9-88EB-9772C5670F81}"/>
              </a:ext>
            </a:extLst>
          </p:cNvPr>
          <p:cNvSpPr>
            <a:spLocks noGrp="1"/>
          </p:cNvSpPr>
          <p:nvPr>
            <p:ph idx="1"/>
          </p:nvPr>
        </p:nvSpPr>
        <p:spPr>
          <a:xfrm>
            <a:off x="457200" y="1417638"/>
            <a:ext cx="8229600" cy="4708525"/>
          </a:xfrm>
        </p:spPr>
        <p:txBody>
          <a:bodyPr>
            <a:normAutofit fontScale="85000" lnSpcReduction="20000"/>
          </a:bodyPr>
          <a:lstStyle/>
          <a:p>
            <a:pPr marL="0" indent="0" algn="ctr">
              <a:buNone/>
            </a:pPr>
            <a:r>
              <a:rPr lang="it-IT" dirty="0"/>
              <a:t>Titolo di studio :</a:t>
            </a:r>
          </a:p>
          <a:p>
            <a:r>
              <a:rPr lang="it-IT" dirty="0"/>
              <a:t>29 licenza media </a:t>
            </a:r>
          </a:p>
          <a:p>
            <a:r>
              <a:rPr lang="it-IT" dirty="0"/>
              <a:t>2  licenza elementare </a:t>
            </a:r>
          </a:p>
          <a:p>
            <a:r>
              <a:rPr lang="it-IT" dirty="0"/>
              <a:t>2 scuola media superiore </a:t>
            </a:r>
          </a:p>
          <a:p>
            <a:pPr algn="ctr"/>
            <a:r>
              <a:rPr lang="it-IT" sz="2400" dirty="0"/>
              <a:t>COMPETENZE/ESPERIENZE </a:t>
            </a:r>
          </a:p>
          <a:p>
            <a:r>
              <a:rPr lang="it-IT" sz="2000" dirty="0"/>
              <a:t>RISTORAZIONE-BAR –MENSE : 5</a:t>
            </a:r>
          </a:p>
          <a:p>
            <a:r>
              <a:rPr lang="it-IT" sz="2000" dirty="0"/>
              <a:t>ARTIGIANI : 5</a:t>
            </a:r>
          </a:p>
          <a:p>
            <a:r>
              <a:rPr lang="it-IT" sz="2000" dirty="0"/>
              <a:t>EDILIZIA : 4</a:t>
            </a:r>
          </a:p>
          <a:p>
            <a:r>
              <a:rPr lang="it-IT" sz="2000" dirty="0"/>
              <a:t>PULIZIE : 9</a:t>
            </a:r>
          </a:p>
          <a:p>
            <a:r>
              <a:rPr lang="it-IT" sz="2000" dirty="0"/>
              <a:t>GIARDINIERE /ARRE VERDI : 2 </a:t>
            </a:r>
          </a:p>
          <a:p>
            <a:r>
              <a:rPr lang="it-IT" sz="2000" dirty="0"/>
              <a:t>AUTISTA . 1 </a:t>
            </a:r>
          </a:p>
          <a:p>
            <a:r>
              <a:rPr lang="it-IT" sz="2000" dirty="0"/>
              <a:t>ADDETTI ALL’ASSISITENZA/BADANTI /COLF : 5 </a:t>
            </a:r>
          </a:p>
          <a:p>
            <a:r>
              <a:rPr lang="it-IT" sz="2000" dirty="0"/>
              <a:t>COMPETENZE AMMINISTRATIVE ( SEGRETARIA/PC) : 2 </a:t>
            </a:r>
          </a:p>
          <a:p>
            <a:r>
              <a:rPr lang="it-IT" sz="2400" dirty="0"/>
              <a:t>BABY SITTER : 1 </a:t>
            </a:r>
          </a:p>
        </p:txBody>
      </p:sp>
    </p:spTree>
    <p:extLst>
      <p:ext uri="{BB962C8B-B14F-4D97-AF65-F5344CB8AC3E}">
        <p14:creationId xmlns:p14="http://schemas.microsoft.com/office/powerpoint/2010/main" val="15337358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solidFill>
                  <a:srgbClr val="FF0000"/>
                </a:solidFill>
              </a:rPr>
              <a:t>Piano contrasto della  povertà e reddito di cittadinanza</a:t>
            </a:r>
          </a:p>
        </p:txBody>
      </p:sp>
      <p:sp>
        <p:nvSpPr>
          <p:cNvPr id="3" name="Segnaposto contenuto 2"/>
          <p:cNvSpPr>
            <a:spLocks noGrp="1"/>
          </p:cNvSpPr>
          <p:nvPr>
            <p:ph idx="1"/>
          </p:nvPr>
        </p:nvSpPr>
        <p:spPr/>
        <p:txBody>
          <a:bodyPr>
            <a:normAutofit fontScale="85000" lnSpcReduction="20000"/>
          </a:bodyPr>
          <a:lstStyle/>
          <a:p>
            <a:r>
              <a:rPr lang="it-IT" sz="2000" dirty="0"/>
              <a:t>Decreto legge n. 4/2019 “disposizioni urgenti in materia di reddito di cittadinanza” ha attivato la nuova misura e disposto la chiusura del REI.</a:t>
            </a:r>
          </a:p>
          <a:p>
            <a:r>
              <a:rPr lang="it-IT" sz="2000" dirty="0"/>
              <a:t>Rimane in vigore quanto previsto dall’Art. 7 del decreto legislativo n. 147/2017 il quale declina gli interventi ed i servizi sociali per il contrasto della povertà, confermando altresì la quota del “fondo povertà “destinata al rafforzamento dei servizi definiti livelli essenziali:</a:t>
            </a:r>
          </a:p>
          <a:p>
            <a:pPr>
              <a:buFont typeface="Wingdings" panose="05000000000000000000" pitchFamily="2" charset="2"/>
              <a:buChar char="Ø"/>
            </a:pPr>
            <a:r>
              <a:rPr lang="it-IT" sz="2000" dirty="0"/>
              <a:t>Segretariato sociale</a:t>
            </a:r>
          </a:p>
          <a:p>
            <a:pPr>
              <a:buFont typeface="Wingdings" panose="05000000000000000000" pitchFamily="2" charset="2"/>
              <a:buChar char="Ø"/>
            </a:pPr>
            <a:r>
              <a:rPr lang="it-IT" sz="2000" dirty="0"/>
              <a:t>Servizio sociale professionale</a:t>
            </a:r>
          </a:p>
          <a:p>
            <a:pPr>
              <a:buFont typeface="Wingdings" panose="05000000000000000000" pitchFamily="2" charset="2"/>
              <a:buChar char="Ø"/>
            </a:pPr>
            <a:r>
              <a:rPr lang="it-IT" sz="2000" dirty="0"/>
              <a:t>Sostegno socio-educativo </a:t>
            </a:r>
          </a:p>
          <a:p>
            <a:pPr>
              <a:buFont typeface="Wingdings" panose="05000000000000000000" pitchFamily="2" charset="2"/>
              <a:buChar char="Ø"/>
            </a:pPr>
            <a:r>
              <a:rPr lang="it-IT" sz="2000" dirty="0"/>
              <a:t>Assistenza domiciliare</a:t>
            </a:r>
          </a:p>
          <a:p>
            <a:pPr>
              <a:buFont typeface="Wingdings" panose="05000000000000000000" pitchFamily="2" charset="2"/>
              <a:buChar char="Ø"/>
            </a:pPr>
            <a:r>
              <a:rPr lang="it-IT" sz="2000" dirty="0"/>
              <a:t>Mediazione culturale</a:t>
            </a:r>
          </a:p>
          <a:p>
            <a:pPr>
              <a:buFont typeface="Wingdings" panose="05000000000000000000" pitchFamily="2" charset="2"/>
              <a:buChar char="Ø"/>
            </a:pPr>
            <a:r>
              <a:rPr lang="it-IT" sz="2000" dirty="0"/>
              <a:t>Sostegno alla genitorialità</a:t>
            </a:r>
          </a:p>
          <a:p>
            <a:pPr>
              <a:buFont typeface="Wingdings" panose="05000000000000000000" pitchFamily="2" charset="2"/>
              <a:buChar char="Ø"/>
            </a:pPr>
            <a:r>
              <a:rPr lang="it-IT" sz="2000" dirty="0"/>
              <a:t>Pronto intervento sociale</a:t>
            </a:r>
          </a:p>
          <a:p>
            <a:pPr marL="0" indent="0">
              <a:buNone/>
            </a:pPr>
            <a:r>
              <a:rPr lang="it-IT" sz="2000" dirty="0"/>
              <a:t>“ atto di programmazione territoriale per l’attuazione del Piano Regionale per la lotta alla povertà “ , approvato dall’Assemblea Consortile con deliberazione n 5 del 18/04/2019 : previsto ulteriore rafforzamento dei servizi a valere sul fondo povertà, a partire dal 2019, consistente in un ulteriore implemento del servizio sociale, dei servizi educativi, del servizio domiciliare, finalizzati al sostegno dei progetti REI e RDC in tutte le fasi dell’intervento ed alla attivazione dei servizi previsti dall’art. 7 del </a:t>
            </a:r>
            <a:r>
              <a:rPr lang="it-IT" sz="2000" dirty="0" err="1"/>
              <a:t>D.lgsl</a:t>
            </a:r>
            <a:r>
              <a:rPr lang="it-IT" sz="2000" dirty="0"/>
              <a:t> 147/2017</a:t>
            </a:r>
          </a:p>
          <a:p>
            <a:pPr marL="0" indent="0">
              <a:buNone/>
            </a:pPr>
            <a:endParaRPr lang="it-IT" sz="2000" dirty="0"/>
          </a:p>
          <a:p>
            <a:pPr marL="0" indent="0">
              <a:buNone/>
            </a:pPr>
            <a:endParaRPr lang="it-IT" sz="2000" dirty="0"/>
          </a:p>
        </p:txBody>
      </p:sp>
    </p:spTree>
    <p:extLst>
      <p:ext uri="{BB962C8B-B14F-4D97-AF65-F5344CB8AC3E}">
        <p14:creationId xmlns:p14="http://schemas.microsoft.com/office/powerpoint/2010/main" val="32518202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solidFill>
                  <a:srgbClr val="FF0000"/>
                </a:solidFill>
              </a:rPr>
              <a:t> reddito di cittadinanza </a:t>
            </a:r>
          </a:p>
        </p:txBody>
      </p:sp>
      <p:sp>
        <p:nvSpPr>
          <p:cNvPr id="3" name="Segnaposto contenuto 2"/>
          <p:cNvSpPr>
            <a:spLocks noGrp="1"/>
          </p:cNvSpPr>
          <p:nvPr>
            <p:ph idx="1"/>
          </p:nvPr>
        </p:nvSpPr>
        <p:spPr/>
        <p:txBody>
          <a:bodyPr>
            <a:normAutofit/>
          </a:bodyPr>
          <a:lstStyle/>
          <a:p>
            <a:r>
              <a:rPr lang="it-IT" sz="2000" dirty="0"/>
              <a:t>Il percorso previsto dal D.L 4/2019 prevede 3 possibili percorsi per i cittadini  ammessi al sistema del RDC , sulla base di elaborazioni informatiche delle domande:</a:t>
            </a:r>
          </a:p>
          <a:p>
            <a:r>
              <a:rPr lang="it-IT" sz="2000" dirty="0"/>
              <a:t>Cittadini inviati direttamente ai </a:t>
            </a:r>
            <a:r>
              <a:rPr lang="it-IT" sz="2000" b="1" dirty="0"/>
              <a:t>CPI</a:t>
            </a:r>
            <a:r>
              <a:rPr lang="it-IT" sz="2000" dirty="0"/>
              <a:t>;</a:t>
            </a:r>
          </a:p>
          <a:p>
            <a:r>
              <a:rPr lang="it-IT" sz="2000" dirty="0"/>
              <a:t>Indirizzati al percorso dei </a:t>
            </a:r>
            <a:r>
              <a:rPr lang="it-IT" sz="2000" b="1" dirty="0"/>
              <a:t>Servizi Sociali ( patto di inclusione sociale )</a:t>
            </a:r>
            <a:endParaRPr lang="it-IT" sz="2000" dirty="0"/>
          </a:p>
          <a:p>
            <a:r>
              <a:rPr lang="it-IT" sz="2000" b="1" dirty="0"/>
              <a:t>Esenti (o Esonerati) </a:t>
            </a:r>
            <a:r>
              <a:rPr lang="it-IT" sz="2000" dirty="0"/>
              <a:t>da obblighi</a:t>
            </a:r>
          </a:p>
          <a:p>
            <a:r>
              <a:rPr lang="it-IT" sz="2000" dirty="0"/>
              <a:t>Ad oggi risultano nell’ambito n </a:t>
            </a:r>
            <a:r>
              <a:rPr lang="it-IT" sz="2000" b="1" dirty="0"/>
              <a:t>1251 casi </a:t>
            </a:r>
            <a:r>
              <a:rPr lang="it-IT" sz="2000" dirty="0"/>
              <a:t>, di cui</a:t>
            </a:r>
          </a:p>
          <a:p>
            <a:r>
              <a:rPr lang="it-IT" sz="2000" dirty="0"/>
              <a:t>- 408 assegnati al CSSAC per l’attivazione e la gestione del patto di inclusione sociale</a:t>
            </a:r>
          </a:p>
          <a:p>
            <a:r>
              <a:rPr lang="it-IT" sz="2000" dirty="0"/>
              <a:t>Nel corso dell’emergenza COVID il MLPS ha sospeso ogni obbligo di condizionalità a carico dei percettori, fino al 17 /07/2020</a:t>
            </a:r>
          </a:p>
        </p:txBody>
      </p:sp>
    </p:spTree>
    <p:extLst>
      <p:ext uri="{BB962C8B-B14F-4D97-AF65-F5344CB8AC3E}">
        <p14:creationId xmlns:p14="http://schemas.microsoft.com/office/powerpoint/2010/main" val="6875451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4BE07F-F079-41E1-874E-448C10E3480D}"/>
              </a:ext>
            </a:extLst>
          </p:cNvPr>
          <p:cNvSpPr>
            <a:spLocks noGrp="1"/>
          </p:cNvSpPr>
          <p:nvPr>
            <p:ph type="title"/>
          </p:nvPr>
        </p:nvSpPr>
        <p:spPr/>
        <p:txBody>
          <a:bodyPr/>
          <a:lstStyle/>
          <a:p>
            <a:r>
              <a:rPr lang="it-IT" dirty="0"/>
              <a:t>RDC : I PUC</a:t>
            </a:r>
          </a:p>
        </p:txBody>
      </p:sp>
      <p:sp>
        <p:nvSpPr>
          <p:cNvPr id="3" name="Segnaposto contenuto 2">
            <a:extLst>
              <a:ext uri="{FF2B5EF4-FFF2-40B4-BE49-F238E27FC236}">
                <a16:creationId xmlns:a16="http://schemas.microsoft.com/office/drawing/2014/main" id="{51BEFC70-091A-4994-BA40-B2E09ABEAA5E}"/>
              </a:ext>
            </a:extLst>
          </p:cNvPr>
          <p:cNvSpPr>
            <a:spLocks noGrp="1"/>
          </p:cNvSpPr>
          <p:nvPr>
            <p:ph idx="1"/>
          </p:nvPr>
        </p:nvSpPr>
        <p:spPr/>
        <p:txBody>
          <a:bodyPr/>
          <a:lstStyle/>
          <a:p>
            <a:r>
              <a:rPr lang="it-IT" sz="1800" b="0" i="0" u="none" strike="noStrike" baseline="0" dirty="0">
                <a:solidFill>
                  <a:srgbClr val="000000"/>
                </a:solidFill>
                <a:latin typeface="Segoe UI" panose="020B0502040204020203" pitchFamily="34" charset="0"/>
              </a:rPr>
              <a:t>Il principio cardine dei PUC è che le attività previste nell’ambito dei progetti </a:t>
            </a:r>
            <a:r>
              <a:rPr lang="it-IT" sz="1800" b="1" i="0" u="none" strike="noStrike" baseline="0" dirty="0">
                <a:solidFill>
                  <a:srgbClr val="000000"/>
                </a:solidFill>
                <a:latin typeface="Segoe UI" panose="020B0502040204020203" pitchFamily="34" charset="0"/>
              </a:rPr>
              <a:t>non sono in alcun modo assimilabili ad attività di lavoro subordinato o parasubordinato o autonomo</a:t>
            </a:r>
            <a:r>
              <a:rPr lang="it-IT" sz="1800" b="0" i="0" u="none" strike="noStrike" baseline="0" dirty="0">
                <a:solidFill>
                  <a:srgbClr val="000000"/>
                </a:solidFill>
                <a:latin typeface="Segoe UI" panose="020B0502040204020203" pitchFamily="34" charset="0"/>
              </a:rPr>
              <a:t>, trattandosi di attività –contemplate nello specifico del Patto per il Lavoro o del Patto per l’Inclusione Sociale –che il beneficiario del Reddito di cittadinanza è tenuto a prestare , e che, pertanto,</a:t>
            </a:r>
          </a:p>
          <a:p>
            <a:r>
              <a:rPr lang="it-IT" sz="1800" b="0" i="0" u="none" strike="noStrike" baseline="0" dirty="0">
                <a:solidFill>
                  <a:srgbClr val="000000"/>
                </a:solidFill>
                <a:latin typeface="Segoe UI" panose="020B0502040204020203" pitchFamily="34" charset="0"/>
              </a:rPr>
              <a:t>pertanto, non danno luogo ad alcun ulteriore diritto.</a:t>
            </a:r>
            <a:endParaRPr lang="it-IT" sz="1800" dirty="0">
              <a:solidFill>
                <a:srgbClr val="000000"/>
              </a:solidFill>
              <a:latin typeface="Segoe UI" panose="020B0502040204020203" pitchFamily="34" charset="0"/>
            </a:endParaRPr>
          </a:p>
          <a:p>
            <a:endParaRPr lang="it-IT" sz="1800" b="0" i="0" u="none" strike="noStrike" baseline="0" dirty="0">
              <a:solidFill>
                <a:srgbClr val="000000"/>
              </a:solidFill>
              <a:latin typeface="Segoe UI" panose="020B0502040204020203" pitchFamily="34" charset="0"/>
            </a:endParaRPr>
          </a:p>
          <a:p>
            <a:r>
              <a:rPr lang="it-IT" sz="1800" b="0" i="0" u="none" strike="noStrike" baseline="0" dirty="0">
                <a:solidFill>
                  <a:srgbClr val="000000"/>
                </a:solidFill>
                <a:latin typeface="Segoe UI" panose="020B0502040204020203" pitchFamily="34" charset="0"/>
              </a:rPr>
              <a:t> Il “progetto” comporta l’organizzazione di </a:t>
            </a:r>
            <a:r>
              <a:rPr lang="it-IT" sz="1800" b="1" i="0" u="none" strike="noStrike" baseline="0" dirty="0">
                <a:solidFill>
                  <a:srgbClr val="000000"/>
                </a:solidFill>
                <a:latin typeface="Segoe UI" panose="020B0502040204020203" pitchFamily="34" charset="0"/>
              </a:rPr>
              <a:t>attività</a:t>
            </a:r>
            <a:r>
              <a:rPr lang="it-IT" sz="1800" b="0" i="0" u="none" strike="noStrike" baseline="0" dirty="0">
                <a:solidFill>
                  <a:srgbClr val="000000"/>
                </a:solidFill>
                <a:latin typeface="Segoe UI" panose="020B0502040204020203" pitchFamily="34" charset="0"/>
              </a:rPr>
              <a:t>-da parte dei Comuni e degli altri soggetti coinvolti nella attuazione dei progetti -</a:t>
            </a:r>
            <a:r>
              <a:rPr lang="it-IT" sz="1800" b="1" i="0" u="none" strike="noStrike" baseline="0" dirty="0">
                <a:solidFill>
                  <a:srgbClr val="000000"/>
                </a:solidFill>
                <a:latin typeface="Segoe UI" panose="020B0502040204020203" pitchFamily="34" charset="0"/>
              </a:rPr>
              <a:t>non sostitutive di quelle ordinarie</a:t>
            </a:r>
            <a:r>
              <a:rPr lang="it-IT" sz="1800" b="0" i="0" u="none" strike="noStrike" baseline="0" dirty="0">
                <a:solidFill>
                  <a:srgbClr val="000000"/>
                </a:solidFill>
                <a:latin typeface="Segoe UI" panose="020B0502040204020203" pitchFamily="34" charset="0"/>
              </a:rPr>
              <a:t>, legate alla individuazione di uno specifico obiettivo da raggiungere in un intervallo di tempo definito, attraverso la messa in campo di risorse umane e finanziarie. Il progetto può riguardare sia una nuova attività sia il potenziamento di un’attività esistente non danno luogo ad alcun ulteriore diritto.</a:t>
            </a:r>
            <a:endParaRPr lang="it-IT" dirty="0"/>
          </a:p>
        </p:txBody>
      </p:sp>
    </p:spTree>
    <p:extLst>
      <p:ext uri="{BB962C8B-B14F-4D97-AF65-F5344CB8AC3E}">
        <p14:creationId xmlns:p14="http://schemas.microsoft.com/office/powerpoint/2010/main" val="33841940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732BA65-BE39-496E-9641-1E63FD16C1BF}"/>
              </a:ext>
            </a:extLst>
          </p:cNvPr>
          <p:cNvSpPr>
            <a:spLocks noGrp="1"/>
          </p:cNvSpPr>
          <p:nvPr>
            <p:ph type="title"/>
          </p:nvPr>
        </p:nvSpPr>
        <p:spPr/>
        <p:txBody>
          <a:bodyPr/>
          <a:lstStyle/>
          <a:p>
            <a:r>
              <a:rPr lang="it-IT" dirty="0"/>
              <a:t>I </a:t>
            </a:r>
            <a:r>
              <a:rPr lang="it-IT" dirty="0" err="1"/>
              <a:t>puc</a:t>
            </a:r>
            <a:endParaRPr lang="it-IT" dirty="0"/>
          </a:p>
        </p:txBody>
      </p:sp>
      <p:sp>
        <p:nvSpPr>
          <p:cNvPr id="3" name="Segnaposto contenuto 2">
            <a:extLst>
              <a:ext uri="{FF2B5EF4-FFF2-40B4-BE49-F238E27FC236}">
                <a16:creationId xmlns:a16="http://schemas.microsoft.com/office/drawing/2014/main" id="{FC1DE23C-0070-457E-8744-8AA3F3E9004D}"/>
              </a:ext>
            </a:extLst>
          </p:cNvPr>
          <p:cNvSpPr>
            <a:spLocks noGrp="1"/>
          </p:cNvSpPr>
          <p:nvPr>
            <p:ph idx="1"/>
          </p:nvPr>
        </p:nvSpPr>
        <p:spPr/>
        <p:txBody>
          <a:bodyPr>
            <a:normAutofit fontScale="92500" lnSpcReduction="20000"/>
          </a:bodyPr>
          <a:lstStyle/>
          <a:p>
            <a:r>
              <a:rPr lang="it-IT" sz="1800" b="0" i="0" u="none" strike="noStrike" baseline="0" dirty="0">
                <a:solidFill>
                  <a:srgbClr val="000000"/>
                </a:solidFill>
                <a:latin typeface="Segoe UI" panose="020B0502040204020203" pitchFamily="34" charset="0"/>
              </a:rPr>
              <a:t>I progetti dovranno essere individuati a partire dai </a:t>
            </a:r>
            <a:r>
              <a:rPr lang="it-IT" sz="1800" b="1" i="0" u="none" strike="noStrike" baseline="0" dirty="0">
                <a:solidFill>
                  <a:srgbClr val="000000"/>
                </a:solidFill>
                <a:latin typeface="Segoe UI" panose="020B0502040204020203" pitchFamily="34" charset="0"/>
              </a:rPr>
              <a:t>bisogni e dalle esigenze della comunità</a:t>
            </a:r>
            <a:r>
              <a:rPr lang="it-IT" sz="1800" b="0" i="0" u="none" strike="noStrike" baseline="0" dirty="0">
                <a:solidFill>
                  <a:srgbClr val="000000"/>
                </a:solidFill>
                <a:latin typeface="Segoe UI" panose="020B0502040204020203" pitchFamily="34" charset="0"/>
              </a:rPr>
              <a:t>, tenuto conto anche delle opportunità che le risposte a tali bisogni offrono in termini di crescita delle persone coinvolte. </a:t>
            </a:r>
          </a:p>
          <a:p>
            <a:r>
              <a:rPr lang="it-IT" sz="1800" b="0" i="0" u="none" strike="noStrike" baseline="0" dirty="0">
                <a:solidFill>
                  <a:srgbClr val="000000"/>
                </a:solidFill>
                <a:latin typeface="Segoe UI" panose="020B0502040204020203" pitchFamily="34" charset="0"/>
              </a:rPr>
              <a:t>PUC-Progetti Utili alla Collettività sono attivabili nei seguenti ambiti di intervento: culturale, sociale, artistico, ambientale , formativo, tutela dei beni comuni </a:t>
            </a:r>
          </a:p>
          <a:p>
            <a:pPr marR="52080" algn="just"/>
            <a:r>
              <a:rPr lang="it-IT" sz="1800" b="0" i="0" u="none" strike="noStrike" baseline="0" dirty="0">
                <a:latin typeface="Segoe UI" panose="020B0502040204020203" pitchFamily="34" charset="0"/>
              </a:rPr>
              <a:t>Le attività progettuali vanno intese come occasioni di arricchimento che, a seconda delle finalità e degli obiettivi da perseguire, possono avere una durata limitata nel tempo o una maggiore continuità. </a:t>
            </a:r>
          </a:p>
          <a:p>
            <a:pPr marR="52080" algn="just"/>
            <a:r>
              <a:rPr lang="it-IT" sz="1800" b="0" i="0" u="none" strike="noStrike" baseline="0" dirty="0">
                <a:latin typeface="Segoe UI" panose="020B0502040204020203" pitchFamily="34" charset="0"/>
              </a:rPr>
              <a:t>Il progetto dovrà contenere :</a:t>
            </a:r>
          </a:p>
          <a:p>
            <a:pPr algn="just"/>
            <a:r>
              <a:rPr lang="it-IT" sz="1800" b="1" i="0" u="none" strike="noStrike" baseline="0" dirty="0">
                <a:solidFill>
                  <a:srgbClr val="595959"/>
                </a:solidFill>
                <a:latin typeface="SegoeUI"/>
              </a:rPr>
              <a:t>Identificativo/titolo del progetto 2)Servizio/soggetto promotore/attuatore 3)Luogo e data di inizio e di fine 4)Descrizione e finalità delle attività5)Numero dei beneficiari di </a:t>
            </a:r>
            <a:r>
              <a:rPr lang="it-IT" sz="1800" b="1" i="0" u="none" strike="noStrike" baseline="0" dirty="0" err="1">
                <a:solidFill>
                  <a:srgbClr val="595959"/>
                </a:solidFill>
                <a:latin typeface="SegoeUI"/>
              </a:rPr>
              <a:t>RdC</a:t>
            </a:r>
            <a:r>
              <a:rPr lang="it-IT" sz="1800" b="1" i="0" u="none" strike="noStrike" baseline="0" dirty="0">
                <a:solidFill>
                  <a:srgbClr val="595959"/>
                </a:solidFill>
                <a:latin typeface="SegoeUI"/>
              </a:rPr>
              <a:t> necessari per lo svolgimento 6)Abilità e competenze richieste 7)Modalità e tempistiche per il coinvolgimento dei partecipanti 8)Materiali e strumenti di uso personale e di uso collettivo 9)Costi da sostenere, compresi quelli relativi alle coperture assicurative ed al coordinamento</a:t>
            </a:r>
          </a:p>
          <a:p>
            <a:pPr algn="l"/>
            <a:r>
              <a:rPr lang="it-IT" sz="1800" b="1" i="0" u="none" strike="noStrike" baseline="0" dirty="0">
                <a:solidFill>
                  <a:srgbClr val="595959"/>
                </a:solidFill>
                <a:latin typeface="SegoeUI"/>
              </a:rPr>
              <a:t>10)Responsabile e supervisore del progetto</a:t>
            </a:r>
          </a:p>
        </p:txBody>
      </p:sp>
    </p:spTree>
    <p:extLst>
      <p:ext uri="{BB962C8B-B14F-4D97-AF65-F5344CB8AC3E}">
        <p14:creationId xmlns:p14="http://schemas.microsoft.com/office/powerpoint/2010/main" val="30586025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CEC9618-3D15-4D16-BBD9-8ECC6E75ADE1}"/>
              </a:ext>
            </a:extLst>
          </p:cNvPr>
          <p:cNvSpPr>
            <a:spLocks noGrp="1"/>
          </p:cNvSpPr>
          <p:nvPr>
            <p:ph type="title"/>
          </p:nvPr>
        </p:nvSpPr>
        <p:spPr/>
        <p:txBody>
          <a:bodyPr/>
          <a:lstStyle/>
          <a:p>
            <a:r>
              <a:rPr lang="it-IT" dirty="0"/>
              <a:t>I </a:t>
            </a:r>
            <a:r>
              <a:rPr lang="it-IT" dirty="0" err="1"/>
              <a:t>puc</a:t>
            </a:r>
            <a:endParaRPr lang="it-IT" dirty="0"/>
          </a:p>
        </p:txBody>
      </p:sp>
      <p:sp>
        <p:nvSpPr>
          <p:cNvPr id="3" name="Segnaposto contenuto 2">
            <a:extLst>
              <a:ext uri="{FF2B5EF4-FFF2-40B4-BE49-F238E27FC236}">
                <a16:creationId xmlns:a16="http://schemas.microsoft.com/office/drawing/2014/main" id="{9D9C35D1-F68D-4060-9689-8F343E66D7CE}"/>
              </a:ext>
            </a:extLst>
          </p:cNvPr>
          <p:cNvSpPr>
            <a:spLocks noGrp="1"/>
          </p:cNvSpPr>
          <p:nvPr>
            <p:ph idx="1"/>
          </p:nvPr>
        </p:nvSpPr>
        <p:spPr/>
        <p:txBody>
          <a:bodyPr>
            <a:normAutofit fontScale="92500" lnSpcReduction="10000"/>
          </a:bodyPr>
          <a:lstStyle/>
          <a:p>
            <a:pPr algn="l"/>
            <a:r>
              <a:rPr lang="it-IT" sz="1800" b="0" i="0" u="none" strike="noStrike" baseline="0" dirty="0">
                <a:solidFill>
                  <a:srgbClr val="595959"/>
                </a:solidFill>
                <a:latin typeface="SegoeUI"/>
              </a:rPr>
              <a:t>Sono tenuti ad offrire la propria disponibilità allo svolgimento delle attività nell’ambito dei Progetti utili alla collettività </a:t>
            </a:r>
            <a:r>
              <a:rPr lang="it-IT" sz="1800" b="1" i="0" u="none" strike="noStrike" baseline="0" dirty="0">
                <a:solidFill>
                  <a:srgbClr val="595959"/>
                </a:solidFill>
                <a:latin typeface="SegoeUI-Bold"/>
              </a:rPr>
              <a:t>i beneficiari del Reddito di Cittadinanza nel contesto del Patto per il Lavoro e del Patto per l’Inclusione Sociale.</a:t>
            </a:r>
          </a:p>
          <a:p>
            <a:pPr algn="l"/>
            <a:r>
              <a:rPr lang="it-IT" sz="1800" b="0" i="0" u="none" strike="noStrike" baseline="0" dirty="0">
                <a:solidFill>
                  <a:srgbClr val="595959"/>
                </a:solidFill>
                <a:latin typeface="SegoeUI"/>
              </a:rPr>
              <a:t>La partecipazione ai progetti è facoltativa per le persone non tenute agli obblighi connessi al Reddito di Cittadinanza, le quali possono aderire volontariamente nell’ambito dei percorsi concordati con i servizi sociali dei Comuni/Ambiti Territoriali.</a:t>
            </a:r>
          </a:p>
          <a:p>
            <a:r>
              <a:rPr lang="it-IT" sz="1800" b="0" i="0" u="none" strike="noStrike" baseline="0" dirty="0">
                <a:solidFill>
                  <a:srgbClr val="012F4F"/>
                </a:solidFill>
                <a:latin typeface="SegoeUI"/>
              </a:rPr>
              <a:t>Sono esclusi dalla partecipazione, ma possono aderire volontariamente:</a:t>
            </a:r>
          </a:p>
          <a:p>
            <a:pPr algn="l"/>
            <a:r>
              <a:rPr lang="it-IT" sz="1800" b="0" i="0" u="none" strike="noStrike" baseline="0" dirty="0">
                <a:solidFill>
                  <a:srgbClr val="595959"/>
                </a:solidFill>
                <a:latin typeface="SegoeUI"/>
              </a:rPr>
              <a:t>le persone occupate, con reddito da lavoro dipendente &gt; a€. 8.145 o da lavoro autonomo &gt; a €. 4.800;</a:t>
            </a:r>
          </a:p>
          <a:p>
            <a:pPr algn="l"/>
            <a:r>
              <a:rPr lang="it-IT" sz="1800" b="0" i="0" u="none" strike="noStrike" baseline="0" dirty="0">
                <a:solidFill>
                  <a:srgbClr val="595959"/>
                </a:solidFill>
                <a:latin typeface="SegoeUI"/>
              </a:rPr>
              <a:t>le persone frequentanti un regolare corso di studi;</a:t>
            </a:r>
          </a:p>
          <a:p>
            <a:pPr algn="l"/>
            <a:r>
              <a:rPr lang="it-IT" sz="1800" b="0" i="0" u="none" strike="noStrike" baseline="0" dirty="0">
                <a:solidFill>
                  <a:srgbClr val="595959"/>
                </a:solidFill>
                <a:latin typeface="SegoeUI"/>
              </a:rPr>
              <a:t>i beneficiari di Pensione di cittadinanza o beneficiari del </a:t>
            </a:r>
            <a:r>
              <a:rPr lang="it-IT" sz="1800" b="0" i="0" u="none" strike="noStrike" baseline="0" dirty="0" err="1">
                <a:solidFill>
                  <a:srgbClr val="595959"/>
                </a:solidFill>
                <a:latin typeface="SegoeUI"/>
              </a:rPr>
              <a:t>RdC</a:t>
            </a:r>
            <a:r>
              <a:rPr lang="it-IT" sz="1800" b="0" i="0" u="none" strike="noStrike" baseline="0" dirty="0">
                <a:solidFill>
                  <a:srgbClr val="595959"/>
                </a:solidFill>
                <a:latin typeface="SegoeUI"/>
              </a:rPr>
              <a:t> titolari di pensione diretta o comunque di età pari o superiore a 65 anni;</a:t>
            </a:r>
          </a:p>
          <a:p>
            <a:pPr algn="l"/>
            <a:r>
              <a:rPr lang="it-IT" sz="1800" b="0" i="0" u="none" strike="noStrike" baseline="0" dirty="0">
                <a:solidFill>
                  <a:srgbClr val="595959"/>
                </a:solidFill>
                <a:latin typeface="Wingdings-Regular"/>
              </a:rPr>
              <a:t></a:t>
            </a:r>
            <a:r>
              <a:rPr lang="it-IT" sz="1800" b="0" i="0" u="none" strike="noStrike" baseline="0" dirty="0">
                <a:solidFill>
                  <a:srgbClr val="595959"/>
                </a:solidFill>
                <a:latin typeface="SegoeUI"/>
              </a:rPr>
              <a:t>i componenti con disabilità, definita ai sensi della legge 68/1999;</a:t>
            </a:r>
          </a:p>
          <a:p>
            <a:pPr algn="l"/>
            <a:r>
              <a:rPr lang="it-IT" sz="1800" b="0" i="0" u="none" strike="noStrike" baseline="0" dirty="0">
                <a:latin typeface="Segoe UI" panose="020B0502040204020203" pitchFamily="34" charset="0"/>
              </a:rPr>
              <a:t>componenti con carichi di cura (presenza di minori di tre anni o persone con disabilità grave o non autosufficienza)</a:t>
            </a:r>
          </a:p>
          <a:p>
            <a:pPr algn="l"/>
            <a:endParaRPr lang="it-IT" sz="1800" b="0" i="0" u="none" strike="noStrike" baseline="0" dirty="0">
              <a:solidFill>
                <a:srgbClr val="595959"/>
              </a:solidFill>
              <a:latin typeface="SegoeUI"/>
            </a:endParaRPr>
          </a:p>
        </p:txBody>
      </p:sp>
    </p:spTree>
    <p:extLst>
      <p:ext uri="{BB962C8B-B14F-4D97-AF65-F5344CB8AC3E}">
        <p14:creationId xmlns:p14="http://schemas.microsoft.com/office/powerpoint/2010/main" val="29537776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F755D74-5291-484E-9C78-849846EA7781}"/>
              </a:ext>
            </a:extLst>
          </p:cNvPr>
          <p:cNvSpPr>
            <a:spLocks noGrp="1"/>
          </p:cNvSpPr>
          <p:nvPr>
            <p:ph type="title"/>
          </p:nvPr>
        </p:nvSpPr>
        <p:spPr/>
        <p:txBody>
          <a:bodyPr/>
          <a:lstStyle/>
          <a:p>
            <a:r>
              <a:rPr lang="it-IT" dirty="0"/>
              <a:t>I PUC</a:t>
            </a:r>
          </a:p>
        </p:txBody>
      </p:sp>
      <p:sp>
        <p:nvSpPr>
          <p:cNvPr id="3" name="Segnaposto contenuto 2">
            <a:extLst>
              <a:ext uri="{FF2B5EF4-FFF2-40B4-BE49-F238E27FC236}">
                <a16:creationId xmlns:a16="http://schemas.microsoft.com/office/drawing/2014/main" id="{8C993520-8BCD-4E0A-AF61-46A2A51095EB}"/>
              </a:ext>
            </a:extLst>
          </p:cNvPr>
          <p:cNvSpPr>
            <a:spLocks noGrp="1"/>
          </p:cNvSpPr>
          <p:nvPr>
            <p:ph idx="1"/>
          </p:nvPr>
        </p:nvSpPr>
        <p:spPr/>
        <p:txBody>
          <a:bodyPr>
            <a:normAutofit lnSpcReduction="10000"/>
          </a:bodyPr>
          <a:lstStyle/>
          <a:p>
            <a:r>
              <a:rPr lang="it-IT" sz="1800" b="0" i="0" u="none" strike="noStrike" baseline="0" dirty="0">
                <a:solidFill>
                  <a:srgbClr val="012F4F"/>
                </a:solidFill>
                <a:latin typeface="SegoeUI"/>
              </a:rPr>
              <a:t>Nel caso il numero di posizioni disponibili nei progetti fosse inferiore al numero dei beneficiari tenuti agli obblighi, vanno assicurate le seguenti priorità:</a:t>
            </a:r>
          </a:p>
          <a:p>
            <a:r>
              <a:rPr lang="it-IT" sz="1800" b="0" i="0" u="none" strike="noStrike" baseline="0" dirty="0">
                <a:solidFill>
                  <a:srgbClr val="595959"/>
                </a:solidFill>
                <a:latin typeface="SegoeUI"/>
              </a:rPr>
              <a:t>La partecipazione di almeno un componente per nucleo famigliare, individuato nel componente più giovane tra quelli tenuti agli obblighi;</a:t>
            </a:r>
          </a:p>
          <a:p>
            <a:pPr algn="l"/>
            <a:r>
              <a:rPr lang="it-IT" sz="1800" b="0" i="0" u="none" strike="noStrike" baseline="0" dirty="0">
                <a:solidFill>
                  <a:srgbClr val="595959"/>
                </a:solidFill>
                <a:latin typeface="SegoeUI"/>
              </a:rPr>
              <a:t>In assenza di posizioni sufficienti a garantire la partecipazione di almeno un componente, l’assegnazione prioritaria in funzione dell’ammontare del beneficio per classi di importo e, a parità di classe, tenuto conto delle esperienze formative e lavorative, delle esperienze trasversali e delle condizioni socio-economiche</a:t>
            </a:r>
            <a:r>
              <a:rPr lang="it-IT" sz="1800" b="0" i="0" u="none" strike="noStrike" baseline="0" dirty="0">
                <a:solidFill>
                  <a:srgbClr val="57575A"/>
                </a:solidFill>
                <a:latin typeface="SegoeUI"/>
              </a:rPr>
              <a:t>.</a:t>
            </a:r>
          </a:p>
          <a:p>
            <a:pPr marR="152810" algn="l"/>
            <a:r>
              <a:rPr lang="it-IT" sz="1800" b="0" i="0" u="none" strike="noStrike" baseline="0" dirty="0">
                <a:latin typeface="Segoe UI" panose="020B0502040204020203" pitchFamily="34" charset="0"/>
              </a:rPr>
              <a:t>Per la partecipazione ai PUC, si deve prevedere una </a:t>
            </a:r>
            <a:r>
              <a:rPr lang="it-IT" sz="1800" b="1" i="0" u="none" strike="noStrike" baseline="0" dirty="0">
                <a:latin typeface="Segoe UI" panose="020B0502040204020203" pitchFamily="34" charset="0"/>
              </a:rPr>
              <a:t>coerenza tra le caratteristiche dei progetti e le competenze del beneficiario, nonché gli interessi e le propensioni emerse durante il colloquio presso il Centro per l’impiego, o presso i servizi sociali dei Comuni. </a:t>
            </a:r>
          </a:p>
          <a:p>
            <a:pPr algn="l"/>
            <a:r>
              <a:rPr lang="it-IT" sz="1800" b="0" i="0" u="none" strike="noStrike" baseline="0" dirty="0">
                <a:solidFill>
                  <a:srgbClr val="595959"/>
                </a:solidFill>
                <a:latin typeface="SegoeUI"/>
              </a:rPr>
              <a:t>I Comuni/Ambiti territoriali dovranno rendere disponibile tramite la Piattaforma GEPI, il “catalogo” dei progetti e delle loro caratteristiche, aggiornato mensilmente.</a:t>
            </a:r>
          </a:p>
          <a:p>
            <a:pPr marR="43230" algn="l"/>
            <a:endParaRPr lang="it-IT" sz="1800" b="0" i="0" u="none" strike="noStrike" baseline="0" dirty="0">
              <a:latin typeface="Segoe UI" panose="020B0502040204020203" pitchFamily="34" charset="0"/>
            </a:endParaRPr>
          </a:p>
        </p:txBody>
      </p:sp>
    </p:spTree>
    <p:extLst>
      <p:ext uri="{BB962C8B-B14F-4D97-AF65-F5344CB8AC3E}">
        <p14:creationId xmlns:p14="http://schemas.microsoft.com/office/powerpoint/2010/main" val="19720714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DD70823-2260-4EDD-97C6-55291AD6220E}"/>
              </a:ext>
            </a:extLst>
          </p:cNvPr>
          <p:cNvSpPr>
            <a:spLocks noGrp="1"/>
          </p:cNvSpPr>
          <p:nvPr>
            <p:ph type="title"/>
          </p:nvPr>
        </p:nvSpPr>
        <p:spPr/>
        <p:txBody>
          <a:bodyPr/>
          <a:lstStyle/>
          <a:p>
            <a:r>
              <a:rPr lang="it-IT" dirty="0"/>
              <a:t>Come procedere: i primi passi </a:t>
            </a:r>
          </a:p>
        </p:txBody>
      </p:sp>
      <p:sp>
        <p:nvSpPr>
          <p:cNvPr id="3" name="Segnaposto contenuto 2">
            <a:extLst>
              <a:ext uri="{FF2B5EF4-FFF2-40B4-BE49-F238E27FC236}">
                <a16:creationId xmlns:a16="http://schemas.microsoft.com/office/drawing/2014/main" id="{8733F06E-B1EE-4181-B5D6-A507D6C6E71B}"/>
              </a:ext>
            </a:extLst>
          </p:cNvPr>
          <p:cNvSpPr>
            <a:spLocks noGrp="1"/>
          </p:cNvSpPr>
          <p:nvPr>
            <p:ph idx="1"/>
          </p:nvPr>
        </p:nvSpPr>
        <p:spPr/>
        <p:txBody>
          <a:bodyPr>
            <a:normAutofit/>
          </a:bodyPr>
          <a:lstStyle/>
          <a:p>
            <a:pPr algn="just"/>
            <a:r>
              <a:rPr lang="it-IT" sz="2000" dirty="0"/>
              <a:t>Ogni  Comune individua uno più Responsabili dei PUC per assolvere alle funzioni previste da parte dei Comuni, ovvero di caricamento dei Progetti, di assegnazione definitiva dei beneficiari ai progetti, sulla base delle indicazioni fornite dai case manager e dai referenti dei Centri per l’impiego, e di apertura della relativa copertura assicurativa. </a:t>
            </a:r>
          </a:p>
          <a:p>
            <a:pPr algn="just"/>
            <a:r>
              <a:rPr lang="it-IT" sz="2000" dirty="0"/>
              <a:t>L’operatore responsabile dei Puc sarà pertanto abilitato ad operare nella Piattaforma </a:t>
            </a:r>
            <a:r>
              <a:rPr lang="it-IT" sz="2000" dirty="0" err="1"/>
              <a:t>Gepi</a:t>
            </a:r>
            <a:r>
              <a:rPr lang="it-IT" sz="2000" dirty="0"/>
              <a:t>, in relazione a tutte le funzioni relative ai PUC</a:t>
            </a:r>
          </a:p>
          <a:p>
            <a:pPr algn="just"/>
            <a:r>
              <a:rPr lang="it-IT" sz="2000" dirty="0"/>
              <a:t> l'accreditamento dei Responsabili dei PUC sulla Piattaforma  sarà effettuato dall'Amministratore di Ambito, individuato nel direttore del CSSAC , comunicando con nota del Sindaco, i dati dell’operatore individuato ( nome, cognome , data e luogo di nascita, codice fiscale ) </a:t>
            </a:r>
          </a:p>
          <a:p>
            <a:pPr algn="just"/>
            <a:r>
              <a:rPr lang="it-IT" sz="1800" b="0" i="0" u="none" strike="noStrike" baseline="0" dirty="0">
                <a:solidFill>
                  <a:srgbClr val="000000"/>
                </a:solidFill>
                <a:latin typeface="Segoe UI" panose="020B0502040204020203" pitchFamily="34" charset="0"/>
              </a:rPr>
              <a:t> le procedure amministrative da porre in essere dovranno prevedere un </a:t>
            </a:r>
            <a:r>
              <a:rPr lang="it-IT" sz="1800" b="1" i="0" u="none" strike="noStrike" baseline="0" dirty="0">
                <a:solidFill>
                  <a:srgbClr val="000000"/>
                </a:solidFill>
                <a:latin typeface="Segoe UI" panose="020B0502040204020203" pitchFamily="34" charset="0"/>
              </a:rPr>
              <a:t>atto di approvazione</a:t>
            </a:r>
            <a:r>
              <a:rPr lang="it-IT" sz="1800" b="0" i="0" u="none" strike="noStrike" baseline="0" dirty="0">
                <a:solidFill>
                  <a:srgbClr val="000000"/>
                </a:solidFill>
                <a:latin typeface="Segoe UI" panose="020B0502040204020203" pitchFamily="34" charset="0"/>
              </a:rPr>
              <a:t>, con l’indicazione delle attività, delle risorse necessarie, delle tempistiche e dei soggetti da coinvolgere.</a:t>
            </a:r>
            <a:endParaRPr lang="it-IT" sz="2000" dirty="0"/>
          </a:p>
        </p:txBody>
      </p:sp>
    </p:spTree>
    <p:extLst>
      <p:ext uri="{BB962C8B-B14F-4D97-AF65-F5344CB8AC3E}">
        <p14:creationId xmlns:p14="http://schemas.microsoft.com/office/powerpoint/2010/main" val="17457800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A15E75B-ED91-496C-ADC5-945F8F86462E}"/>
              </a:ext>
            </a:extLst>
          </p:cNvPr>
          <p:cNvSpPr>
            <a:spLocks noGrp="1"/>
          </p:cNvSpPr>
          <p:nvPr>
            <p:ph type="title"/>
          </p:nvPr>
        </p:nvSpPr>
        <p:spPr>
          <a:xfrm>
            <a:off x="457200" y="274638"/>
            <a:ext cx="8229600" cy="346050"/>
          </a:xfrm>
        </p:spPr>
        <p:txBody>
          <a:bodyPr>
            <a:normAutofit fontScale="90000"/>
          </a:bodyPr>
          <a:lstStyle/>
          <a:p>
            <a:r>
              <a:rPr lang="it-IT" dirty="0"/>
              <a:t>CANDIDATI AI PUC PER COMUNE</a:t>
            </a:r>
          </a:p>
        </p:txBody>
      </p:sp>
      <p:graphicFrame>
        <p:nvGraphicFramePr>
          <p:cNvPr id="4" name="Segnaposto contenuto 3">
            <a:extLst>
              <a:ext uri="{FF2B5EF4-FFF2-40B4-BE49-F238E27FC236}">
                <a16:creationId xmlns:a16="http://schemas.microsoft.com/office/drawing/2014/main" id="{677F8FD6-D367-470E-8606-076C973894BE}"/>
              </a:ext>
            </a:extLst>
          </p:cNvPr>
          <p:cNvGraphicFramePr>
            <a:graphicFrameLocks noGrp="1"/>
          </p:cNvGraphicFramePr>
          <p:nvPr>
            <p:ph idx="1"/>
            <p:extLst>
              <p:ext uri="{D42A27DB-BD31-4B8C-83A1-F6EECF244321}">
                <p14:modId xmlns:p14="http://schemas.microsoft.com/office/powerpoint/2010/main" val="613234651"/>
              </p:ext>
            </p:extLst>
          </p:nvPr>
        </p:nvGraphicFramePr>
        <p:xfrm>
          <a:off x="260647" y="682515"/>
          <a:ext cx="8719209" cy="6179995"/>
        </p:xfrm>
        <a:graphic>
          <a:graphicData uri="http://schemas.openxmlformats.org/drawingml/2006/table">
            <a:tbl>
              <a:tblPr firstRow="1" firstCol="1" bandRow="1">
                <a:tableStyleId>{5C22544A-7EE6-4342-B048-85BDC9FD1C3A}</a:tableStyleId>
              </a:tblPr>
              <a:tblGrid>
                <a:gridCol w="1296035">
                  <a:extLst>
                    <a:ext uri="{9D8B030D-6E8A-4147-A177-3AD203B41FA5}">
                      <a16:colId xmlns:a16="http://schemas.microsoft.com/office/drawing/2014/main" val="3085328004"/>
                    </a:ext>
                  </a:extLst>
                </a:gridCol>
                <a:gridCol w="1406676">
                  <a:extLst>
                    <a:ext uri="{9D8B030D-6E8A-4147-A177-3AD203B41FA5}">
                      <a16:colId xmlns:a16="http://schemas.microsoft.com/office/drawing/2014/main" val="3623372259"/>
                    </a:ext>
                  </a:extLst>
                </a:gridCol>
                <a:gridCol w="1732022">
                  <a:extLst>
                    <a:ext uri="{9D8B030D-6E8A-4147-A177-3AD203B41FA5}">
                      <a16:colId xmlns:a16="http://schemas.microsoft.com/office/drawing/2014/main" val="3393851651"/>
                    </a:ext>
                  </a:extLst>
                </a:gridCol>
                <a:gridCol w="1732022">
                  <a:extLst>
                    <a:ext uri="{9D8B030D-6E8A-4147-A177-3AD203B41FA5}">
                      <a16:colId xmlns:a16="http://schemas.microsoft.com/office/drawing/2014/main" val="3048934376"/>
                    </a:ext>
                  </a:extLst>
                </a:gridCol>
                <a:gridCol w="2552454">
                  <a:extLst>
                    <a:ext uri="{9D8B030D-6E8A-4147-A177-3AD203B41FA5}">
                      <a16:colId xmlns:a16="http://schemas.microsoft.com/office/drawing/2014/main" val="3783866293"/>
                    </a:ext>
                  </a:extLst>
                </a:gridCol>
              </a:tblGrid>
              <a:tr h="1330184">
                <a:tc>
                  <a:txBody>
                    <a:bodyPr/>
                    <a:lstStyle/>
                    <a:p>
                      <a:pPr>
                        <a:lnSpc>
                          <a:spcPct val="107000"/>
                        </a:lnSpc>
                        <a:spcAft>
                          <a:spcPts val="800"/>
                        </a:spcAft>
                      </a:pPr>
                      <a:r>
                        <a:rPr lang="it-IT" sz="1100">
                          <a:effectLst/>
                        </a:rPr>
                        <a:t> </a:t>
                      </a:r>
                    </a:p>
                    <a:p>
                      <a:pPr>
                        <a:lnSpc>
                          <a:spcPct val="107000"/>
                        </a:lnSpc>
                        <a:spcAft>
                          <a:spcPts val="800"/>
                        </a:spcAft>
                      </a:pPr>
                      <a:r>
                        <a:rPr lang="it-IT" sz="1100">
                          <a:effectLst/>
                        </a:rPr>
                        <a:t> </a:t>
                      </a:r>
                    </a:p>
                    <a:p>
                      <a:pPr>
                        <a:lnSpc>
                          <a:spcPct val="107000"/>
                        </a:lnSpc>
                        <a:spcAft>
                          <a:spcPts val="800"/>
                        </a:spcAft>
                      </a:pPr>
                      <a:r>
                        <a:rPr lang="it-IT" sz="1100">
                          <a:effectLst/>
                        </a:rPr>
                        <a:t>COMUNE </a:t>
                      </a:r>
                    </a:p>
                    <a:p>
                      <a:pPr>
                        <a:lnSpc>
                          <a:spcPct val="107000"/>
                        </a:lnSpc>
                        <a:spcAft>
                          <a:spcPts val="800"/>
                        </a:spcAft>
                      </a:pPr>
                      <a:r>
                        <a:rPr lang="it-IT" sz="11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it-IT" sz="1100" dirty="0">
                          <a:effectLst/>
                        </a:rPr>
                        <a:t>Numero candidati PUC  seguiti dai servizi sociali </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it-IT" sz="1100" dirty="0">
                          <a:effectLst/>
                        </a:rPr>
                        <a:t>Di cui numero candidati segnalati dalla piattaforma </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Candidati in carico al CPI</a:t>
                      </a:r>
                    </a:p>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 presunti : sul totale di 758 percettori vi sono 206 tra esonerati e esclusi )  ) </a:t>
                      </a:r>
                    </a:p>
                  </a:txBody>
                  <a:tcPr marL="68580" marR="68580" marT="0" marB="0"/>
                </a:tc>
                <a:tc>
                  <a:txBody>
                    <a:bodyPr/>
                    <a:lstStyle/>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TOTALE Candidati </a:t>
                      </a:r>
                    </a:p>
                  </a:txBody>
                  <a:tcPr marL="68580" marR="68580" marT="0" marB="0"/>
                </a:tc>
                <a:extLst>
                  <a:ext uri="{0D108BD9-81ED-4DB2-BD59-A6C34878D82A}">
                    <a16:rowId xmlns:a16="http://schemas.microsoft.com/office/drawing/2014/main" val="3799555942"/>
                  </a:ext>
                </a:extLst>
              </a:tr>
              <a:tr h="251965">
                <a:tc>
                  <a:txBody>
                    <a:bodyPr/>
                    <a:lstStyle/>
                    <a:p>
                      <a:pPr>
                        <a:lnSpc>
                          <a:spcPct val="107000"/>
                        </a:lnSpc>
                        <a:spcAft>
                          <a:spcPts val="800"/>
                        </a:spcAft>
                      </a:pPr>
                      <a:r>
                        <a:rPr lang="it-IT" sz="1100">
                          <a:effectLst/>
                        </a:rPr>
                        <a:t>CHIERI</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it-IT" sz="1100">
                          <a:effectLst/>
                        </a:rPr>
                        <a:t>26</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it-IT" sz="1100">
                          <a:effectLst/>
                        </a:rPr>
                        <a:t>10</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279</a:t>
                      </a:r>
                    </a:p>
                  </a:txBody>
                  <a:tcPr marL="68580" marR="68580" marT="0" marB="0"/>
                </a:tc>
                <a:tc>
                  <a:txBody>
                    <a:bodyPr/>
                    <a:lstStyle/>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305</a:t>
                      </a:r>
                    </a:p>
                  </a:txBody>
                  <a:tcPr marL="68580" marR="68580" marT="0" marB="0"/>
                </a:tc>
                <a:extLst>
                  <a:ext uri="{0D108BD9-81ED-4DB2-BD59-A6C34878D82A}">
                    <a16:rowId xmlns:a16="http://schemas.microsoft.com/office/drawing/2014/main" val="1572751672"/>
                  </a:ext>
                </a:extLst>
              </a:tr>
              <a:tr h="235656">
                <a:tc>
                  <a:txBody>
                    <a:bodyPr/>
                    <a:lstStyle/>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SANTENA </a:t>
                      </a:r>
                    </a:p>
                  </a:txBody>
                  <a:tcPr marL="68580" marR="68580" marT="0" marB="0"/>
                </a:tc>
                <a:tc>
                  <a:txBody>
                    <a:bodyPr/>
                    <a:lstStyle/>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8</a:t>
                      </a:r>
                    </a:p>
                  </a:txBody>
                  <a:tcPr marL="68580" marR="68580" marT="0" marB="0"/>
                </a:tc>
                <a:tc>
                  <a:txBody>
                    <a:bodyPr/>
                    <a:lstStyle/>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tc>
                <a:tc>
                  <a:txBody>
                    <a:bodyPr/>
                    <a:lstStyle/>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47</a:t>
                      </a:r>
                    </a:p>
                  </a:txBody>
                  <a:tcPr marL="68580" marR="68580" marT="0" marB="0"/>
                </a:tc>
                <a:tc>
                  <a:txBody>
                    <a:bodyPr/>
                    <a:lstStyle/>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56</a:t>
                      </a:r>
                    </a:p>
                  </a:txBody>
                  <a:tcPr marL="68580" marR="68580" marT="0" marB="0"/>
                </a:tc>
                <a:extLst>
                  <a:ext uri="{0D108BD9-81ED-4DB2-BD59-A6C34878D82A}">
                    <a16:rowId xmlns:a16="http://schemas.microsoft.com/office/drawing/2014/main" val="1502330723"/>
                  </a:ext>
                </a:extLst>
              </a:tr>
              <a:tr h="235656">
                <a:tc>
                  <a:txBody>
                    <a:bodyPr/>
                    <a:lstStyle/>
                    <a:p>
                      <a:pPr>
                        <a:lnSpc>
                          <a:spcPct val="107000"/>
                        </a:lnSpc>
                        <a:spcAft>
                          <a:spcPts val="800"/>
                        </a:spcAft>
                      </a:pPr>
                      <a:r>
                        <a:rPr lang="it-IT" sz="1100">
                          <a:effectLst/>
                        </a:rPr>
                        <a:t>POIRINO</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it-IT" sz="1100">
                          <a:effectLst/>
                        </a:rPr>
                        <a:t>9</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it-IT" sz="1100">
                          <a:effectLst/>
                        </a:rPr>
                        <a:t>5</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67</a:t>
                      </a:r>
                    </a:p>
                  </a:txBody>
                  <a:tcPr marL="68580" marR="68580" marT="0" marB="0"/>
                </a:tc>
                <a:tc>
                  <a:txBody>
                    <a:bodyPr/>
                    <a:lstStyle/>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76</a:t>
                      </a:r>
                    </a:p>
                  </a:txBody>
                  <a:tcPr marL="68580" marR="68580" marT="0" marB="0"/>
                </a:tc>
                <a:extLst>
                  <a:ext uri="{0D108BD9-81ED-4DB2-BD59-A6C34878D82A}">
                    <a16:rowId xmlns:a16="http://schemas.microsoft.com/office/drawing/2014/main" val="742742947"/>
                  </a:ext>
                </a:extLst>
              </a:tr>
              <a:tr h="235656">
                <a:tc>
                  <a:txBody>
                    <a:bodyPr/>
                    <a:lstStyle/>
                    <a:p>
                      <a:pPr>
                        <a:lnSpc>
                          <a:spcPct val="107000"/>
                        </a:lnSpc>
                        <a:spcAft>
                          <a:spcPts val="800"/>
                        </a:spcAft>
                      </a:pPr>
                      <a:r>
                        <a:rPr lang="it-IT" sz="1100">
                          <a:effectLst/>
                        </a:rPr>
                        <a:t>PAVAROLO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it-IT" sz="1100">
                          <a:effectLst/>
                        </a:rPr>
                        <a:t>2</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it-IT" sz="1100">
                          <a:effectLst/>
                        </a:rPr>
                        <a:t>1</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4</a:t>
                      </a:r>
                    </a:p>
                  </a:txBody>
                  <a:tcPr marL="68580" marR="68580" marT="0" marB="0"/>
                </a:tc>
                <a:tc>
                  <a:txBody>
                    <a:bodyPr/>
                    <a:lstStyle/>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6</a:t>
                      </a:r>
                    </a:p>
                  </a:txBody>
                  <a:tcPr marL="68580" marR="68580" marT="0" marB="0"/>
                </a:tc>
                <a:extLst>
                  <a:ext uri="{0D108BD9-81ED-4DB2-BD59-A6C34878D82A}">
                    <a16:rowId xmlns:a16="http://schemas.microsoft.com/office/drawing/2014/main" val="1484585080"/>
                  </a:ext>
                </a:extLst>
              </a:tr>
              <a:tr h="296621">
                <a:tc>
                  <a:txBody>
                    <a:bodyPr/>
                    <a:lstStyle/>
                    <a:p>
                      <a:pPr>
                        <a:lnSpc>
                          <a:spcPct val="107000"/>
                        </a:lnSpc>
                        <a:spcAft>
                          <a:spcPts val="800"/>
                        </a:spcAft>
                      </a:pPr>
                      <a:r>
                        <a:rPr lang="it-IT" sz="1100">
                          <a:effectLst/>
                        </a:rPr>
                        <a:t>CASTELNUOVO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it-IT" sz="1100">
                          <a:effectLst/>
                        </a:rPr>
                        <a:t>3</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it-IT" sz="1100">
                          <a:effectLst/>
                        </a:rPr>
                        <a:t>2</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Non pervenuto</a:t>
                      </a:r>
                    </a:p>
                  </a:txBody>
                  <a:tcPr marL="68580" marR="68580" marT="0" marB="0"/>
                </a:tc>
                <a:tc>
                  <a:txBody>
                    <a:bodyPr/>
                    <a:lstStyle/>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tc>
                <a:extLst>
                  <a:ext uri="{0D108BD9-81ED-4DB2-BD59-A6C34878D82A}">
                    <a16:rowId xmlns:a16="http://schemas.microsoft.com/office/drawing/2014/main" val="2961418993"/>
                  </a:ext>
                </a:extLst>
              </a:tr>
              <a:tr h="275600">
                <a:tc>
                  <a:txBody>
                    <a:bodyPr/>
                    <a:lstStyle/>
                    <a:p>
                      <a:pPr>
                        <a:lnSpc>
                          <a:spcPct val="107000"/>
                        </a:lnSpc>
                        <a:spcAft>
                          <a:spcPts val="800"/>
                        </a:spcAft>
                      </a:pPr>
                      <a:r>
                        <a:rPr lang="it-IT" sz="1100">
                          <a:effectLst/>
                        </a:rPr>
                        <a:t>MONCUCCO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it-IT" sz="1100">
                          <a:effectLst/>
                        </a:rPr>
                        <a:t>2</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it-IT" sz="1100">
                          <a:effectLst/>
                        </a:rPr>
                        <a:t>2</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Non pervenuto</a:t>
                      </a:r>
                    </a:p>
                  </a:txBody>
                  <a:tcPr marL="68580" marR="68580" marT="0" marB="0"/>
                </a:tc>
                <a:tc>
                  <a:txBody>
                    <a:bodyPr/>
                    <a:lstStyle/>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2</a:t>
                      </a:r>
                    </a:p>
                  </a:txBody>
                  <a:tcPr marL="68580" marR="68580" marT="0" marB="0"/>
                </a:tc>
                <a:extLst>
                  <a:ext uri="{0D108BD9-81ED-4DB2-BD59-A6C34878D82A}">
                    <a16:rowId xmlns:a16="http://schemas.microsoft.com/office/drawing/2014/main" val="1021837658"/>
                  </a:ext>
                </a:extLst>
              </a:tr>
              <a:tr h="284281">
                <a:tc>
                  <a:txBody>
                    <a:bodyPr/>
                    <a:lstStyle/>
                    <a:p>
                      <a:pPr>
                        <a:lnSpc>
                          <a:spcPct val="107000"/>
                        </a:lnSpc>
                        <a:spcAft>
                          <a:spcPts val="800"/>
                        </a:spcAft>
                      </a:pPr>
                      <a:r>
                        <a:rPr lang="it-IT" sz="1100">
                          <a:effectLst/>
                        </a:rPr>
                        <a:t>PINO TORINESE</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it-IT" sz="1100">
                          <a:effectLst/>
                        </a:rPr>
                        <a:t>3</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it-IT" sz="1100">
                          <a:effectLst/>
                        </a:rPr>
                        <a:t>1</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13</a:t>
                      </a:r>
                    </a:p>
                  </a:txBody>
                  <a:tcPr marL="68580" marR="68580" marT="0" marB="0"/>
                </a:tc>
                <a:tc>
                  <a:txBody>
                    <a:bodyPr/>
                    <a:lstStyle/>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16</a:t>
                      </a:r>
                    </a:p>
                  </a:txBody>
                  <a:tcPr marL="68580" marR="68580" marT="0" marB="0"/>
                </a:tc>
                <a:extLst>
                  <a:ext uri="{0D108BD9-81ED-4DB2-BD59-A6C34878D82A}">
                    <a16:rowId xmlns:a16="http://schemas.microsoft.com/office/drawing/2014/main" val="2437607633"/>
                  </a:ext>
                </a:extLst>
              </a:tr>
              <a:tr h="235656">
                <a:tc>
                  <a:txBody>
                    <a:bodyPr/>
                    <a:lstStyle/>
                    <a:p>
                      <a:pPr>
                        <a:lnSpc>
                          <a:spcPct val="107000"/>
                        </a:lnSpc>
                        <a:spcAft>
                          <a:spcPts val="800"/>
                        </a:spcAft>
                      </a:pPr>
                      <a:r>
                        <a:rPr lang="it-IT" sz="1100">
                          <a:effectLst/>
                        </a:rPr>
                        <a:t>CAMBIANO</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it-IT" sz="1100">
                          <a:effectLst/>
                        </a:rPr>
                        <a:t>3</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it-IT" sz="11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12</a:t>
                      </a:r>
                    </a:p>
                  </a:txBody>
                  <a:tcPr marL="68580" marR="68580" marT="0" marB="0"/>
                </a:tc>
                <a:tc>
                  <a:txBody>
                    <a:bodyPr/>
                    <a:lstStyle/>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15</a:t>
                      </a:r>
                    </a:p>
                  </a:txBody>
                  <a:tcPr marL="68580" marR="68580" marT="0" marB="0"/>
                </a:tc>
                <a:extLst>
                  <a:ext uri="{0D108BD9-81ED-4DB2-BD59-A6C34878D82A}">
                    <a16:rowId xmlns:a16="http://schemas.microsoft.com/office/drawing/2014/main" val="3693036122"/>
                  </a:ext>
                </a:extLst>
              </a:tr>
              <a:tr h="235656">
                <a:tc>
                  <a:txBody>
                    <a:bodyPr/>
                    <a:lstStyle/>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RIVA presso  Chieri </a:t>
                      </a:r>
                    </a:p>
                  </a:txBody>
                  <a:tcPr marL="68580" marR="68580" marT="0" marB="0"/>
                </a:tc>
                <a:tc>
                  <a:txBody>
                    <a:bodyPr/>
                    <a:lstStyle/>
                    <a:p>
                      <a:pPr>
                        <a:lnSpc>
                          <a:spcPct val="107000"/>
                        </a:lnSpc>
                        <a:spcAft>
                          <a:spcPts val="800"/>
                        </a:spcAft>
                      </a:pP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17</a:t>
                      </a:r>
                    </a:p>
                  </a:txBody>
                  <a:tcPr marL="68580" marR="68580" marT="0" marB="0"/>
                </a:tc>
                <a:tc>
                  <a:txBody>
                    <a:bodyPr/>
                    <a:lstStyle/>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17</a:t>
                      </a:r>
                    </a:p>
                  </a:txBody>
                  <a:tcPr marL="68580" marR="68580" marT="0" marB="0"/>
                </a:tc>
                <a:extLst>
                  <a:ext uri="{0D108BD9-81ED-4DB2-BD59-A6C34878D82A}">
                    <a16:rowId xmlns:a16="http://schemas.microsoft.com/office/drawing/2014/main" val="2377611438"/>
                  </a:ext>
                </a:extLst>
              </a:tr>
              <a:tr h="235656">
                <a:tc>
                  <a:txBody>
                    <a:bodyPr/>
                    <a:lstStyle/>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PRALORMO </a:t>
                      </a:r>
                    </a:p>
                  </a:txBody>
                  <a:tcPr marL="68580" marR="68580" marT="0" marB="0"/>
                </a:tc>
                <a:tc>
                  <a:txBody>
                    <a:bodyPr/>
                    <a:lstStyle/>
                    <a:p>
                      <a:pPr>
                        <a:lnSpc>
                          <a:spcPct val="107000"/>
                        </a:lnSpc>
                        <a:spcAft>
                          <a:spcPts val="800"/>
                        </a:spcAft>
                      </a:pP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8</a:t>
                      </a:r>
                    </a:p>
                  </a:txBody>
                  <a:tcPr marL="68580" marR="68580" marT="0" marB="0"/>
                </a:tc>
                <a:tc>
                  <a:txBody>
                    <a:bodyPr/>
                    <a:lstStyle/>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8</a:t>
                      </a:r>
                    </a:p>
                  </a:txBody>
                  <a:tcPr marL="68580" marR="68580" marT="0" marB="0"/>
                </a:tc>
                <a:extLst>
                  <a:ext uri="{0D108BD9-81ED-4DB2-BD59-A6C34878D82A}">
                    <a16:rowId xmlns:a16="http://schemas.microsoft.com/office/drawing/2014/main" val="3723025547"/>
                  </a:ext>
                </a:extLst>
              </a:tr>
              <a:tr h="235656">
                <a:tc>
                  <a:txBody>
                    <a:bodyPr/>
                    <a:lstStyle/>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ANDEZENO</a:t>
                      </a:r>
                    </a:p>
                  </a:txBody>
                  <a:tcPr marL="68580" marR="68580" marT="0" marB="0"/>
                </a:tc>
                <a:tc>
                  <a:txBody>
                    <a:bodyPr/>
                    <a:lstStyle/>
                    <a:p>
                      <a:pPr>
                        <a:lnSpc>
                          <a:spcPct val="107000"/>
                        </a:lnSpc>
                        <a:spcAft>
                          <a:spcPts val="800"/>
                        </a:spcAft>
                      </a:pP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5</a:t>
                      </a:r>
                    </a:p>
                  </a:txBody>
                  <a:tcPr marL="68580" marR="68580" marT="0" marB="0"/>
                </a:tc>
                <a:tc>
                  <a:txBody>
                    <a:bodyPr/>
                    <a:lstStyle/>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5</a:t>
                      </a:r>
                    </a:p>
                  </a:txBody>
                  <a:tcPr marL="68580" marR="68580" marT="0" marB="0"/>
                </a:tc>
                <a:extLst>
                  <a:ext uri="{0D108BD9-81ED-4DB2-BD59-A6C34878D82A}">
                    <a16:rowId xmlns:a16="http://schemas.microsoft.com/office/drawing/2014/main" val="2543486398"/>
                  </a:ext>
                </a:extLst>
              </a:tr>
              <a:tr h="235656">
                <a:tc>
                  <a:txBody>
                    <a:bodyPr/>
                    <a:lstStyle/>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ARIGNANO </a:t>
                      </a:r>
                    </a:p>
                  </a:txBody>
                  <a:tcPr marL="68580" marR="68580" marT="0" marB="0"/>
                </a:tc>
                <a:tc>
                  <a:txBody>
                    <a:bodyPr/>
                    <a:lstStyle/>
                    <a:p>
                      <a:pPr>
                        <a:lnSpc>
                          <a:spcPct val="107000"/>
                        </a:lnSpc>
                        <a:spcAft>
                          <a:spcPts val="800"/>
                        </a:spcAft>
                      </a:pP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4</a:t>
                      </a:r>
                    </a:p>
                  </a:txBody>
                  <a:tcPr marL="68580" marR="68580" marT="0" marB="0"/>
                </a:tc>
                <a:tc>
                  <a:txBody>
                    <a:bodyPr/>
                    <a:lstStyle/>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4</a:t>
                      </a:r>
                    </a:p>
                  </a:txBody>
                  <a:tcPr marL="68580" marR="68580" marT="0" marB="0"/>
                </a:tc>
                <a:extLst>
                  <a:ext uri="{0D108BD9-81ED-4DB2-BD59-A6C34878D82A}">
                    <a16:rowId xmlns:a16="http://schemas.microsoft.com/office/drawing/2014/main" val="1202401187"/>
                  </a:ext>
                </a:extLst>
              </a:tr>
              <a:tr h="187032">
                <a:tc>
                  <a:txBody>
                    <a:bodyPr/>
                    <a:lstStyle/>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BALDISSERO </a:t>
                      </a:r>
                    </a:p>
                  </a:txBody>
                  <a:tcPr marL="68580" marR="68580" marT="0" marB="0"/>
                </a:tc>
                <a:tc>
                  <a:txBody>
                    <a:bodyPr/>
                    <a:lstStyle/>
                    <a:p>
                      <a:pPr>
                        <a:lnSpc>
                          <a:spcPct val="107000"/>
                        </a:lnSpc>
                        <a:spcAft>
                          <a:spcPts val="800"/>
                        </a:spcAft>
                      </a:pP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tc>
                <a:tc>
                  <a:txBody>
                    <a:bodyPr/>
                    <a:lstStyle/>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tc>
                <a:extLst>
                  <a:ext uri="{0D108BD9-81ED-4DB2-BD59-A6C34878D82A}">
                    <a16:rowId xmlns:a16="http://schemas.microsoft.com/office/drawing/2014/main" val="3035758554"/>
                  </a:ext>
                </a:extLst>
              </a:tr>
              <a:tr h="205730">
                <a:tc>
                  <a:txBody>
                    <a:bodyPr/>
                    <a:lstStyle/>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MARENTINO </a:t>
                      </a:r>
                    </a:p>
                  </a:txBody>
                  <a:tcPr marL="68580" marR="68580" marT="0" marB="0"/>
                </a:tc>
                <a:tc>
                  <a:txBody>
                    <a:bodyPr/>
                    <a:lstStyle/>
                    <a:p>
                      <a:pPr>
                        <a:lnSpc>
                          <a:spcPct val="107000"/>
                        </a:lnSpc>
                        <a:spcAft>
                          <a:spcPts val="800"/>
                        </a:spcAft>
                      </a:pP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tc>
                <a:tc>
                  <a:txBody>
                    <a:bodyPr/>
                    <a:lstStyle/>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tc>
                <a:extLst>
                  <a:ext uri="{0D108BD9-81ED-4DB2-BD59-A6C34878D82A}">
                    <a16:rowId xmlns:a16="http://schemas.microsoft.com/office/drawing/2014/main" val="3716435041"/>
                  </a:ext>
                </a:extLst>
              </a:tr>
              <a:tr h="301609">
                <a:tc>
                  <a:txBody>
                    <a:bodyPr/>
                    <a:lstStyle/>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PECETTO TORINESE </a:t>
                      </a:r>
                    </a:p>
                  </a:txBody>
                  <a:tcPr marL="68580" marR="68580" marT="0" marB="0"/>
                </a:tc>
                <a:tc>
                  <a:txBody>
                    <a:bodyPr/>
                    <a:lstStyle/>
                    <a:p>
                      <a:pPr>
                        <a:lnSpc>
                          <a:spcPct val="107000"/>
                        </a:lnSpc>
                        <a:spcAft>
                          <a:spcPts val="800"/>
                        </a:spcAft>
                      </a:pP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2</a:t>
                      </a:r>
                    </a:p>
                  </a:txBody>
                  <a:tcPr marL="68580" marR="68580" marT="0" marB="0"/>
                </a:tc>
                <a:tc>
                  <a:txBody>
                    <a:bodyPr/>
                    <a:lstStyle/>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2</a:t>
                      </a:r>
                    </a:p>
                  </a:txBody>
                  <a:tcPr marL="68580" marR="68580" marT="0" marB="0"/>
                </a:tc>
                <a:extLst>
                  <a:ext uri="{0D108BD9-81ED-4DB2-BD59-A6C34878D82A}">
                    <a16:rowId xmlns:a16="http://schemas.microsoft.com/office/drawing/2014/main" val="4239297522"/>
                  </a:ext>
                </a:extLst>
              </a:tr>
              <a:tr h="348583">
                <a:tc>
                  <a:txBody>
                    <a:bodyPr/>
                    <a:lstStyle/>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MONTALDO TORINESE</a:t>
                      </a:r>
                    </a:p>
                  </a:txBody>
                  <a:tcPr marL="68580" marR="68580" marT="0" marB="0"/>
                </a:tc>
                <a:tc>
                  <a:txBody>
                    <a:bodyPr/>
                    <a:lstStyle/>
                    <a:p>
                      <a:pPr>
                        <a:lnSpc>
                          <a:spcPct val="107000"/>
                        </a:lnSpc>
                        <a:spcAft>
                          <a:spcPts val="800"/>
                        </a:spcAft>
                      </a:pP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2</a:t>
                      </a:r>
                    </a:p>
                  </a:txBody>
                  <a:tcPr marL="68580" marR="68580" marT="0" marB="0"/>
                </a:tc>
                <a:tc>
                  <a:txBody>
                    <a:bodyPr/>
                    <a:lstStyle/>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2</a:t>
                      </a:r>
                    </a:p>
                  </a:txBody>
                  <a:tcPr marL="68580" marR="68580" marT="0" marB="0"/>
                </a:tc>
                <a:extLst>
                  <a:ext uri="{0D108BD9-81ED-4DB2-BD59-A6C34878D82A}">
                    <a16:rowId xmlns:a16="http://schemas.microsoft.com/office/drawing/2014/main" val="2288842669"/>
                  </a:ext>
                </a:extLst>
              </a:tr>
              <a:tr h="348583">
                <a:tc>
                  <a:txBody>
                    <a:bodyPr/>
                    <a:lstStyle/>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MORIONDO TORINESE</a:t>
                      </a:r>
                    </a:p>
                  </a:txBody>
                  <a:tcPr marL="68580" marR="68580" marT="0" marB="0"/>
                </a:tc>
                <a:tc>
                  <a:txBody>
                    <a:bodyPr/>
                    <a:lstStyle/>
                    <a:p>
                      <a:pPr>
                        <a:lnSpc>
                          <a:spcPct val="107000"/>
                        </a:lnSpc>
                        <a:spcAft>
                          <a:spcPts val="800"/>
                        </a:spcAft>
                      </a:pP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tc>
                <a:tc>
                  <a:txBody>
                    <a:bodyPr/>
                    <a:lstStyle/>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tc>
                <a:extLst>
                  <a:ext uri="{0D108BD9-81ED-4DB2-BD59-A6C34878D82A}">
                    <a16:rowId xmlns:a16="http://schemas.microsoft.com/office/drawing/2014/main" val="2057983354"/>
                  </a:ext>
                </a:extLst>
              </a:tr>
              <a:tr h="460049">
                <a:tc>
                  <a:txBody>
                    <a:bodyPr/>
                    <a:lstStyle/>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ISOLABELLA </a:t>
                      </a:r>
                    </a:p>
                  </a:txBody>
                  <a:tcPr marL="68580" marR="68580" marT="0" marB="0"/>
                </a:tc>
                <a:tc>
                  <a:txBody>
                    <a:bodyPr/>
                    <a:lstStyle/>
                    <a:p>
                      <a:pPr>
                        <a:lnSpc>
                          <a:spcPct val="107000"/>
                        </a:lnSpc>
                        <a:spcAft>
                          <a:spcPts val="800"/>
                        </a:spcAft>
                      </a:pP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tc>
                <a:tc>
                  <a:txBody>
                    <a:bodyPr/>
                    <a:lstStyle/>
                    <a:p>
                      <a:pPr>
                        <a:lnSpc>
                          <a:spcPct val="107000"/>
                        </a:lnSpc>
                        <a:spcAft>
                          <a:spcPts val="800"/>
                        </a:spcAft>
                      </a:pPr>
                      <a:r>
                        <a:rPr lang="it-IT" sz="1100" dirty="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tc>
                <a:extLst>
                  <a:ext uri="{0D108BD9-81ED-4DB2-BD59-A6C34878D82A}">
                    <a16:rowId xmlns:a16="http://schemas.microsoft.com/office/drawing/2014/main" val="91172396"/>
                  </a:ext>
                </a:extLst>
              </a:tr>
            </a:tbl>
          </a:graphicData>
        </a:graphic>
      </p:graphicFrame>
      <p:sp>
        <p:nvSpPr>
          <p:cNvPr id="5" name="Rectangle 1">
            <a:extLst>
              <a:ext uri="{FF2B5EF4-FFF2-40B4-BE49-F238E27FC236}">
                <a16:creationId xmlns:a16="http://schemas.microsoft.com/office/drawing/2014/main" id="{D2E36163-5A84-4492-8A4C-1C4D9487364E}"/>
              </a:ext>
            </a:extLst>
          </p:cNvPr>
          <p:cNvSpPr>
            <a:spLocks noChangeArrowheads="1"/>
          </p:cNvSpPr>
          <p:nvPr/>
        </p:nvSpPr>
        <p:spPr bwMode="auto">
          <a:xfrm>
            <a:off x="-1249282" y="-244389"/>
            <a:ext cx="11739069"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it-IT"/>
          </a:p>
        </p:txBody>
      </p:sp>
    </p:spTree>
    <p:extLst>
      <p:ext uri="{BB962C8B-B14F-4D97-AF65-F5344CB8AC3E}">
        <p14:creationId xmlns:p14="http://schemas.microsoft.com/office/powerpoint/2010/main" val="3339206538"/>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2723</TotalTime>
  <Words>1488</Words>
  <Application>Microsoft Office PowerPoint</Application>
  <PresentationFormat>Presentazione su schermo (4:3)</PresentationFormat>
  <Paragraphs>229</Paragraphs>
  <Slides>13</Slides>
  <Notes>0</Notes>
  <HiddenSlides>0</HiddenSlides>
  <MMClips>0</MMClips>
  <ScaleCrop>false</ScaleCrop>
  <HeadingPairs>
    <vt:vector size="6" baseType="variant">
      <vt:variant>
        <vt:lpstr>Caratteri utilizzati</vt:lpstr>
      </vt:variant>
      <vt:variant>
        <vt:i4>8</vt:i4>
      </vt:variant>
      <vt:variant>
        <vt:lpstr>Tema</vt:lpstr>
      </vt:variant>
      <vt:variant>
        <vt:i4>1</vt:i4>
      </vt:variant>
      <vt:variant>
        <vt:lpstr>Titoli diapositive</vt:lpstr>
      </vt:variant>
      <vt:variant>
        <vt:i4>13</vt:i4>
      </vt:variant>
    </vt:vector>
  </HeadingPairs>
  <TitlesOfParts>
    <vt:vector size="22" baseType="lpstr">
      <vt:lpstr>Arial</vt:lpstr>
      <vt:lpstr>Calibri</vt:lpstr>
      <vt:lpstr>Segoe UI</vt:lpstr>
      <vt:lpstr>SegoeUI</vt:lpstr>
      <vt:lpstr>SegoeUI-Bold</vt:lpstr>
      <vt:lpstr>Times New Roman</vt:lpstr>
      <vt:lpstr>Wingdings</vt:lpstr>
      <vt:lpstr>Wingdings-Regular</vt:lpstr>
      <vt:lpstr>Tema di Office</vt:lpstr>
      <vt:lpstr> I PUC   PROGETTI UTILI ALLA COLLETTIVITA’</vt:lpstr>
      <vt:lpstr>Piano contrasto della  povertà e reddito di cittadinanza</vt:lpstr>
      <vt:lpstr> reddito di cittadinanza </vt:lpstr>
      <vt:lpstr>RDC : I PUC</vt:lpstr>
      <vt:lpstr>I puc</vt:lpstr>
      <vt:lpstr>I puc</vt:lpstr>
      <vt:lpstr>I PUC</vt:lpstr>
      <vt:lpstr>Come procedere: i primi passi </vt:lpstr>
      <vt:lpstr>CANDIDATI AI PUC PER COMUNE</vt:lpstr>
      <vt:lpstr>Cpi PERCETTORI PER TITOLO DI STUDIO </vt:lpstr>
      <vt:lpstr>Dati cpi chieri </vt:lpstr>
      <vt:lpstr>CPI . PERCETTORI PER COMPETENZE INFORMATICHE </vt:lpstr>
      <vt:lpstr>COMPETENZE CITTADINI SEGUITI DAL CSSAC</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Documento unico di programmazione</dc:title>
  <dc:creator>Raffaella GUERCINI</dc:creator>
  <cp:lastModifiedBy>Rossana GIACALONE</cp:lastModifiedBy>
  <cp:revision>236</cp:revision>
  <cp:lastPrinted>2018-01-26T15:09:34Z</cp:lastPrinted>
  <dcterms:created xsi:type="dcterms:W3CDTF">2016-01-26T09:13:30Z</dcterms:created>
  <dcterms:modified xsi:type="dcterms:W3CDTF">2020-11-13T11:39:19Z</dcterms:modified>
</cp:coreProperties>
</file>